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Lst>
  <p:sldIdLst>
    <p:sldId id="429" r:id="rId3"/>
    <p:sldId id="340" r:id="rId4"/>
    <p:sldId id="311" r:id="rId5"/>
    <p:sldId id="262" r:id="rId6"/>
    <p:sldId id="427" r:id="rId7"/>
    <p:sldId id="341" r:id="rId8"/>
    <p:sldId id="455" r:id="rId9"/>
    <p:sldId id="263" r:id="rId10"/>
    <p:sldId id="266" r:id="rId11"/>
    <p:sldId id="267" r:id="rId12"/>
    <p:sldId id="281" r:id="rId13"/>
    <p:sldId id="286" r:id="rId14"/>
    <p:sldId id="351" r:id="rId15"/>
    <p:sldId id="287" r:id="rId16"/>
    <p:sldId id="352" r:id="rId17"/>
    <p:sldId id="288" r:id="rId18"/>
    <p:sldId id="289" r:id="rId19"/>
    <p:sldId id="353" r:id="rId20"/>
    <p:sldId id="282" r:id="rId21"/>
    <p:sldId id="344" r:id="rId22"/>
    <p:sldId id="338" r:id="rId23"/>
    <p:sldId id="271" r:id="rId24"/>
    <p:sldId id="428" r:id="rId25"/>
    <p:sldId id="317" r:id="rId26"/>
    <p:sldId id="384" r:id="rId27"/>
    <p:sldId id="270" r:id="rId28"/>
    <p:sldId id="272" r:id="rId29"/>
    <p:sldId id="276" r:id="rId30"/>
    <p:sldId id="277" r:id="rId31"/>
    <p:sldId id="401" r:id="rId32"/>
    <p:sldId id="402" r:id="rId33"/>
    <p:sldId id="403" r:id="rId34"/>
    <p:sldId id="449" r:id="rId35"/>
    <p:sldId id="404" r:id="rId36"/>
    <p:sldId id="405" r:id="rId37"/>
    <p:sldId id="406" r:id="rId38"/>
    <p:sldId id="407" r:id="rId39"/>
    <p:sldId id="409" r:id="rId40"/>
    <p:sldId id="410" r:id="rId41"/>
    <p:sldId id="411" r:id="rId42"/>
    <p:sldId id="412" r:id="rId43"/>
    <p:sldId id="413" r:id="rId44"/>
    <p:sldId id="414" r:id="rId45"/>
    <p:sldId id="415" r:id="rId46"/>
    <p:sldId id="416" r:id="rId47"/>
    <p:sldId id="450" r:id="rId48"/>
    <p:sldId id="417" r:id="rId49"/>
    <p:sldId id="451" r:id="rId50"/>
    <p:sldId id="452" r:id="rId51"/>
    <p:sldId id="418" r:id="rId52"/>
    <p:sldId id="453" r:id="rId53"/>
    <p:sldId id="419" r:id="rId54"/>
    <p:sldId id="420" r:id="rId55"/>
    <p:sldId id="454" r:id="rId56"/>
    <p:sldId id="421" r:id="rId57"/>
    <p:sldId id="422" r:id="rId58"/>
    <p:sldId id="423" r:id="rId59"/>
    <p:sldId id="424" r:id="rId60"/>
    <p:sldId id="425" r:id="rId61"/>
    <p:sldId id="400" r:id="rId62"/>
    <p:sldId id="279"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FD62E1-CE70-4904-9024-E4DEDF01E4A6}" v="2" dt="2024-11-03T03:51:31.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00" autoAdjust="0"/>
    <p:restoredTop sz="94660" autoAdjust="0"/>
  </p:normalViewPr>
  <p:slideViewPr>
    <p:cSldViewPr snapToGrid="0">
      <p:cViewPr varScale="1">
        <p:scale>
          <a:sx n="108" d="100"/>
          <a:sy n="108" d="100"/>
        </p:scale>
        <p:origin x="144" y="16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11/2/2024</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11/2/2024</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11/2/2024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8ACDC7-D10D-D6A2-966C-EE08DF7FB165}"/>
              </a:ext>
            </a:extLst>
          </p:cNvPr>
          <p:cNvSpPr txBox="1"/>
          <p:nvPr/>
        </p:nvSpPr>
        <p:spPr>
          <a:xfrm>
            <a:off x="6715991" y="5657671"/>
            <a:ext cx="5476009" cy="1200329"/>
          </a:xfrm>
          <a:prstGeom prst="rect">
            <a:avLst/>
          </a:prstGeom>
          <a:noFill/>
        </p:spPr>
        <p:txBody>
          <a:bodyPr wrap="square" rtlCol="0">
            <a:spAutoFit/>
          </a:bodyPr>
          <a:lstStyle/>
          <a:p>
            <a:pPr algn="ctr"/>
            <a:r>
              <a:rPr lang="en-US" sz="7200" dirty="0">
                <a:latin typeface="Elephant" panose="02020904090505020303" pitchFamily="18" charset="0"/>
              </a:rPr>
              <a:t>11/03/24</a:t>
            </a:r>
          </a:p>
        </p:txBody>
      </p:sp>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DB73-19E7-4C30-BB3C-E6C6CF0CC1CD}"/>
              </a:ext>
            </a:extLst>
          </p:cNvPr>
          <p:cNvSpPr>
            <a:spLocks noGrp="1"/>
          </p:cNvSpPr>
          <p:nvPr>
            <p:ph type="title"/>
          </p:nvPr>
        </p:nvSpPr>
        <p:spPr>
          <a:xfrm>
            <a:off x="2915972" y="2246440"/>
            <a:ext cx="6751320" cy="1984120"/>
          </a:xfrm>
        </p:spPr>
        <p:txBody>
          <a:bodyPr vert="horz" lIns="91440" tIns="45720" rIns="91440" bIns="45720" rtlCol="0" anchor="b">
            <a:normAutofit/>
          </a:bodyPr>
          <a:lstStyle/>
          <a:p>
            <a:r>
              <a:rPr lang="en-US" sz="11500" b="1" dirty="0">
                <a:solidFill>
                  <a:schemeClr val="accent1">
                    <a:lumMod val="75000"/>
                  </a:schemeClr>
                </a:solidFill>
                <a:effectLst>
                  <a:outerShdw blurRad="38100" dist="38100" dir="2700000" algn="tl">
                    <a:srgbClr val="000000">
                      <a:alpha val="43137"/>
                    </a:srgbClr>
                  </a:outerShdw>
                </a:effectLst>
                <a:latin typeface="+mn-lt"/>
              </a:rPr>
              <a:t>Response</a:t>
            </a: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1518599" y="1903228"/>
            <a:ext cx="9154801" cy="3849465"/>
          </a:xfrm>
        </p:spPr>
        <p:txBody>
          <a:bodyPr vert="horz" lIns="91440" tIns="45720" rIns="91440" bIns="45720" rtlCol="0" anchor="b">
            <a:normAutofit fontScale="90000"/>
          </a:bodyPr>
          <a:lstStyle/>
          <a:p>
            <a:pPr algn="ctr"/>
            <a:r>
              <a:rPr lang="en-US" sz="8800" b="1" dirty="0">
                <a:solidFill>
                  <a:schemeClr val="accent1">
                    <a:lumMod val="75000"/>
                  </a:schemeClr>
                </a:solidFill>
                <a:latin typeface="Calibri" panose="020F0502020204030204" pitchFamily="34" charset="0"/>
                <a:cs typeface="Calibri" panose="020F0502020204030204" pitchFamily="34" charset="0"/>
              </a:rPr>
              <a:t>Affirmation </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accent1">
                    <a:lumMod val="75000"/>
                  </a:schemeClr>
                </a:solidFill>
                <a:latin typeface="Calibri" panose="020F0502020204030204" pitchFamily="34" charset="0"/>
                <a:cs typeface="Calibri" panose="020F0502020204030204" pitchFamily="34" charset="0"/>
              </a:rPr>
              <a:t>of </a:t>
            </a:r>
            <a:br>
              <a:rPr lang="en-US" sz="8800" b="1" dirty="0">
                <a:solidFill>
                  <a:schemeClr val="accent1">
                    <a:lumMod val="75000"/>
                  </a:schemeClr>
                </a:solidFill>
                <a:latin typeface="Calibri" panose="020F0502020204030204" pitchFamily="34" charset="0"/>
                <a:cs typeface="Calibri" panose="020F0502020204030204" pitchFamily="34" charset="0"/>
              </a:rPr>
            </a:br>
            <a:r>
              <a:rPr lang="en-US" sz="8800" b="1" dirty="0">
                <a:solidFill>
                  <a:schemeClr val="accent1">
                    <a:lumMod val="75000"/>
                  </a:schemeClr>
                </a:solidFill>
                <a:latin typeface="Calibri" panose="020F0502020204030204" pitchFamily="34" charset="0"/>
                <a:cs typeface="Calibri" panose="020F0502020204030204" pitchFamily="34" charset="0"/>
              </a:rPr>
              <a:t>Faith</a:t>
            </a: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1343319" y="2314308"/>
            <a:ext cx="9505361" cy="4001432"/>
          </a:xfrm>
        </p:spPr>
        <p:txBody>
          <a:bodyPr>
            <a:noAutofit/>
          </a:bodyPr>
          <a:lstStyle/>
          <a:p>
            <a:r>
              <a:rPr lang="en-US" sz="6000" b="1" dirty="0">
                <a:solidFill>
                  <a:schemeClr val="bg1"/>
                </a:solidFill>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1959446" y="2520537"/>
            <a:ext cx="8974280" cy="3416320"/>
          </a:xfrm>
          <a:prstGeom prst="rect">
            <a:avLst/>
          </a:prstGeom>
        </p:spPr>
        <p:txBody>
          <a:bodyPr wrap="square">
            <a:spAutoFit/>
          </a:bodyPr>
          <a:lstStyle/>
          <a:p>
            <a:r>
              <a:rPr lang="en-US" sz="5400" b="1" dirty="0">
                <a:solidFill>
                  <a:schemeClr val="bg1"/>
                </a:solidFill>
              </a:rPr>
              <a:t>and in Jesus Christ his only Son our Lord: who was conceived by the Holy Spirit, born of the Virgin Mary,</a:t>
            </a:r>
            <a:endParaRPr lang="en-US" sz="5400" dirty="0">
              <a:solidFill>
                <a:schemeClr val="bg1"/>
              </a:solidFill>
            </a:endParaRPr>
          </a:p>
        </p:txBody>
      </p:sp>
    </p:spTree>
    <p:extLst>
      <p:ext uri="{BB962C8B-B14F-4D97-AF65-F5344CB8AC3E}">
        <p14:creationId xmlns:p14="http://schemas.microsoft.com/office/powerpoint/2010/main" val="98609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1742301" y="2505283"/>
            <a:ext cx="8463403" cy="3151238"/>
          </a:xfrm>
        </p:spPr>
        <p:txBody>
          <a:bodyPr>
            <a:normAutofit/>
          </a:bodyPr>
          <a:lstStyle/>
          <a:p>
            <a:r>
              <a:rPr lang="en-US" sz="5400" b="1" dirty="0">
                <a:solidFill>
                  <a:schemeClr val="bg1"/>
                </a:solidFill>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2640272" y="3090097"/>
            <a:ext cx="7514869" cy="2862322"/>
          </a:xfrm>
          <a:prstGeom prst="rect">
            <a:avLst/>
          </a:prstGeom>
        </p:spPr>
        <p:txBody>
          <a:bodyPr wrap="square">
            <a:spAutoFit/>
          </a:bodyPr>
          <a:lstStyle/>
          <a:p>
            <a:r>
              <a:rPr lang="en-US" sz="6000" b="1" dirty="0">
                <a:solidFill>
                  <a:schemeClr val="bg1"/>
                </a:solidFill>
              </a:rPr>
              <a:t>the third day he rose from the dead; he ascended into heaven,</a:t>
            </a:r>
            <a:endParaRPr lang="en-US" sz="6000" dirty="0">
              <a:solidFill>
                <a:schemeClr val="bg1"/>
              </a:solidFill>
            </a:endParaRPr>
          </a:p>
        </p:txBody>
      </p:sp>
    </p:spTree>
    <p:extLst>
      <p:ext uri="{BB962C8B-B14F-4D97-AF65-F5344CB8AC3E}">
        <p14:creationId xmlns:p14="http://schemas.microsoft.com/office/powerpoint/2010/main" val="1820570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1736556" y="2232837"/>
            <a:ext cx="9075858" cy="4242226"/>
          </a:xfrm>
        </p:spPr>
        <p:txBody>
          <a:bodyPr>
            <a:normAutofit/>
          </a:bodyPr>
          <a:lstStyle/>
          <a:p>
            <a:r>
              <a:rPr lang="en-US" sz="54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1652690" y="2254101"/>
            <a:ext cx="8574071" cy="3657601"/>
          </a:xfrm>
        </p:spPr>
        <p:txBody>
          <a:bodyPr>
            <a:normAutofit/>
          </a:bodyPr>
          <a:lstStyle/>
          <a:p>
            <a:r>
              <a:rPr lang="en-US" sz="5400" b="1" dirty="0">
                <a:solidFill>
                  <a:schemeClr val="bg1"/>
                </a:solidFill>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rPr>
              <a:t>**</a:t>
            </a:r>
            <a:r>
              <a:rPr lang="en-US" sz="2800" b="1" dirty="0">
                <a:solidFill>
                  <a:schemeClr val="bg1"/>
                </a:solidFill>
              </a:rPr>
              <a:t>Church Universal</a:t>
            </a:r>
          </a:p>
        </p:txBody>
      </p:sp>
    </p:spTree>
    <p:extLst>
      <p:ext uri="{BB962C8B-B14F-4D97-AF65-F5344CB8AC3E}">
        <p14:creationId xmlns:p14="http://schemas.microsoft.com/office/powerpoint/2010/main" val="1701461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2376346" y="2759785"/>
            <a:ext cx="8466796" cy="2862322"/>
          </a:xfrm>
          <a:prstGeom prst="rect">
            <a:avLst/>
          </a:prstGeom>
        </p:spPr>
        <p:txBody>
          <a:bodyPr wrap="square">
            <a:spAutoFit/>
          </a:bodyPr>
          <a:lstStyle/>
          <a:p>
            <a:r>
              <a:rPr lang="en-US" sz="6000" b="1" dirty="0">
                <a:solidFill>
                  <a:schemeClr val="bg1"/>
                </a:solidFill>
              </a:rPr>
              <a:t>the resurrection of the body, and the life everlasting. Amen.</a:t>
            </a:r>
            <a:endParaRPr lang="en-US" sz="6000" dirty="0">
              <a:solidFill>
                <a:schemeClr val="bg1"/>
              </a:solidFill>
            </a:endParaRPr>
          </a:p>
        </p:txBody>
      </p:sp>
    </p:spTree>
    <p:extLst>
      <p:ext uri="{BB962C8B-B14F-4D97-AF65-F5344CB8AC3E}">
        <p14:creationId xmlns:p14="http://schemas.microsoft.com/office/powerpoint/2010/main" val="322829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655134" y="1964148"/>
            <a:ext cx="9429749" cy="3416320"/>
          </a:xfrm>
          <a:prstGeom prst="rect">
            <a:avLst/>
          </a:prstGeom>
        </p:spPr>
        <p:txBody>
          <a:bodyPr wrap="square">
            <a:spAutoFit/>
          </a:bodyPr>
          <a:lstStyle/>
          <a:p>
            <a:r>
              <a:rPr lang="en-US" sz="7200" b="1" dirty="0"/>
              <a:t>Glory be to the Father, and to the Son and to the Holy Ghost,</a:t>
            </a:r>
            <a:endParaRPr lang="en-US" sz="7200" dirty="0"/>
          </a:p>
        </p:txBody>
      </p:sp>
    </p:spTree>
    <p:extLst>
      <p:ext uri="{BB962C8B-B14F-4D97-AF65-F5344CB8AC3E}">
        <p14:creationId xmlns:p14="http://schemas.microsoft.com/office/powerpoint/2010/main" val="31871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AD3CA86-889F-4862-B832-46452BF1E45C}"/>
              </a:ext>
            </a:extLst>
          </p:cNvPr>
          <p:cNvSpPr txBox="1"/>
          <p:nvPr/>
        </p:nvSpPr>
        <p:spPr>
          <a:xfrm>
            <a:off x="604416" y="1169323"/>
            <a:ext cx="7008495" cy="1446550"/>
          </a:xfrm>
          <a:prstGeom prst="rect">
            <a:avLst/>
          </a:prstGeom>
          <a:noFill/>
        </p:spPr>
        <p:txBody>
          <a:bodyPr wrap="square" rtlCol="0">
            <a:spAutoFit/>
          </a:bodyPr>
          <a:lstStyle/>
          <a:p>
            <a:r>
              <a:rPr lang="en-US" sz="8800" b="1" i="1" dirty="0">
                <a:solidFill>
                  <a:schemeClr val="bg1"/>
                </a:solidFill>
                <a:effectLst>
                  <a:glow rad="63500">
                    <a:schemeClr val="accent4">
                      <a:satMod val="175000"/>
                      <a:alpha val="40000"/>
                    </a:schemeClr>
                  </a:glow>
                  <a:outerShdw blurRad="38100" dist="38100" dir="2700000" algn="tl">
                    <a:srgbClr val="000000">
                      <a:alpha val="43137"/>
                    </a:srgbClr>
                  </a:outerShdw>
                </a:effectLst>
                <a:highlight>
                  <a:srgbClr val="000080"/>
                </a:highlight>
                <a:latin typeface="Constantia" panose="02030602050306030303" pitchFamily="18" charset="0"/>
              </a:rPr>
              <a:t>Processional</a:t>
            </a:r>
          </a:p>
        </p:txBody>
      </p:sp>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r>
              <a:rPr lang="en-US" sz="6600" b="1" dirty="0"/>
              <a:t>as it was in the beginning, is now, and ever shall be, world with-out end.  </a:t>
            </a:r>
          </a:p>
          <a:p>
            <a:r>
              <a:rPr lang="en-US" sz="6600" b="1" dirty="0"/>
              <a:t>A-men.  A-men</a:t>
            </a:r>
            <a:endParaRPr lang="en-US" sz="6600" dirty="0"/>
          </a:p>
        </p:txBody>
      </p:sp>
    </p:spTree>
    <p:extLst>
      <p:ext uri="{BB962C8B-B14F-4D97-AF65-F5344CB8AC3E}">
        <p14:creationId xmlns:p14="http://schemas.microsoft.com/office/powerpoint/2010/main" val="2939070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340658" y="551212"/>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sz="3600" b="1" dirty="0">
                <a:solidFill>
                  <a:schemeClr val="bg1"/>
                </a:solidFill>
                <a:latin typeface="Bookman Old Style" panose="02050604050505020204" pitchFamily="18" charset="0"/>
              </a:rPr>
              <a:t>(Offering Baskets will not be passed.  Please leave your tithes and offerings in the back of the Sanctuary when entering or leaving.)</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D61F9-EA9D-6929-961C-BD60E7DF4B30}"/>
              </a:ext>
            </a:extLst>
          </p:cNvPr>
          <p:cNvSpPr txBox="1"/>
          <p:nvPr/>
        </p:nvSpPr>
        <p:spPr>
          <a:xfrm>
            <a:off x="237460" y="659219"/>
            <a:ext cx="11717079" cy="5262979"/>
          </a:xfrm>
          <a:prstGeom prst="rect">
            <a:avLst/>
          </a:prstGeom>
          <a:noFill/>
        </p:spPr>
        <p:txBody>
          <a:bodyPr wrap="square">
            <a:spAutoFit/>
          </a:bodyPr>
          <a:lstStyle/>
          <a:p>
            <a:pPr algn="ctr"/>
            <a:r>
              <a:rPr lang="en-US" sz="4800" b="1" dirty="0">
                <a:solidFill>
                  <a:schemeClr val="bg1"/>
                </a:solidFill>
                <a:latin typeface="Aharoni" panose="02010803020104030203" pitchFamily="2" charset="-79"/>
                <a:cs typeface="Aharoni" panose="02010803020104030203" pitchFamily="2" charset="-79"/>
              </a:rPr>
              <a:t>*The Dedication </a:t>
            </a:r>
          </a:p>
          <a:p>
            <a:pPr algn="ctr"/>
            <a:r>
              <a:rPr lang="en-US" sz="4800" b="1" dirty="0">
                <a:solidFill>
                  <a:schemeClr val="bg1"/>
                </a:solidFill>
                <a:latin typeface="Aharoni" panose="02010803020104030203" pitchFamily="2" charset="-79"/>
                <a:cs typeface="Aharoni" panose="02010803020104030203" pitchFamily="2" charset="-79"/>
              </a:rPr>
              <a:t>of </a:t>
            </a:r>
          </a:p>
          <a:p>
            <a:pPr algn="ctr"/>
            <a:r>
              <a:rPr lang="en-US" sz="4800" b="1" dirty="0">
                <a:solidFill>
                  <a:schemeClr val="bg1"/>
                </a:solidFill>
                <a:latin typeface="Aharoni" panose="02010803020104030203" pitchFamily="2" charset="-79"/>
                <a:cs typeface="Aharoni" panose="02010803020104030203" pitchFamily="2" charset="-79"/>
              </a:rPr>
              <a:t>Tithes and Offering</a:t>
            </a:r>
          </a:p>
          <a:p>
            <a:pPr algn="ctr"/>
            <a:r>
              <a:rPr lang="en-US" sz="4800" b="1" dirty="0">
                <a:solidFill>
                  <a:schemeClr val="bg1"/>
                </a:solidFill>
                <a:latin typeface="Aharoni" panose="02010803020104030203" pitchFamily="2" charset="-79"/>
                <a:cs typeface="Aharoni" panose="02010803020104030203" pitchFamily="2" charset="-79"/>
              </a:rPr>
              <a:t>UMH #588</a:t>
            </a:r>
            <a:br>
              <a:rPr lang="en-US" sz="4800" b="1" dirty="0">
                <a:solidFill>
                  <a:schemeClr val="bg1"/>
                </a:solidFill>
                <a:latin typeface="Aharoni" panose="02010803020104030203" pitchFamily="2" charset="-79"/>
                <a:cs typeface="Aharoni" panose="02010803020104030203" pitchFamily="2" charset="-79"/>
              </a:rPr>
            </a:br>
            <a:br>
              <a:rPr lang="en-US" sz="4800" b="1" dirty="0">
                <a:solidFill>
                  <a:schemeClr val="bg1"/>
                </a:solidFill>
                <a:latin typeface="Aharoni" panose="02010803020104030203" pitchFamily="2" charset="-79"/>
                <a:cs typeface="Aharoni" panose="02010803020104030203" pitchFamily="2" charset="-79"/>
              </a:rPr>
            </a:br>
            <a:r>
              <a:rPr lang="en-US" sz="4800" b="1" dirty="0">
                <a:solidFill>
                  <a:schemeClr val="bg1"/>
                </a:solidFill>
                <a:latin typeface="Aharoni" panose="02010803020104030203" pitchFamily="2" charset="-79"/>
                <a:cs typeface="Aharoni" panose="02010803020104030203" pitchFamily="2" charset="-79"/>
              </a:rPr>
              <a:t>“All things come of thee, O Lord, and of thine own have we given thee.” AMEN!</a:t>
            </a:r>
            <a:endParaRPr lang="en-US" sz="4800" dirty="0"/>
          </a:p>
        </p:txBody>
      </p:sp>
    </p:spTree>
    <p:extLst>
      <p:ext uri="{BB962C8B-B14F-4D97-AF65-F5344CB8AC3E}">
        <p14:creationId xmlns:p14="http://schemas.microsoft.com/office/powerpoint/2010/main" val="991081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2922494" y="5844988"/>
            <a:ext cx="9865660" cy="1013012"/>
          </a:xfrm>
        </p:spPr>
        <p:txBody>
          <a:bodyPr/>
          <a:lstStyle/>
          <a:p>
            <a:pPr algn="ctr"/>
            <a:r>
              <a:rPr lang="en-US" b="1" dirty="0">
                <a:effectLst>
                  <a:outerShdw blurRad="38100" dist="38100" dir="2700000" algn="tl">
                    <a:srgbClr val="000000">
                      <a:alpha val="43137"/>
                    </a:srgbClr>
                  </a:outerShdw>
                </a:effectLst>
              </a:rPr>
              <a:t>Church News &amp; Announcements</a:t>
            </a:r>
          </a:p>
        </p:txBody>
      </p:sp>
    </p:spTree>
    <p:extLst>
      <p:ext uri="{BB962C8B-B14F-4D97-AF65-F5344CB8AC3E}">
        <p14:creationId xmlns:p14="http://schemas.microsoft.com/office/powerpoint/2010/main" val="1925791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4B2A5EE-919E-4579-9C54-4629356C766E}"/>
              </a:ext>
            </a:extLst>
          </p:cNvPr>
          <p:cNvSpPr txBox="1">
            <a:spLocks/>
          </p:cNvSpPr>
          <p:nvPr/>
        </p:nvSpPr>
        <p:spPr>
          <a:xfrm>
            <a:off x="114212" y="4536396"/>
            <a:ext cx="11772183" cy="1281953"/>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bg1"/>
                </a:solidFill>
                <a:effectLst/>
              </a:rPr>
              <a:t>Leader: The Word of God for the people of God. </a:t>
            </a:r>
          </a:p>
          <a:p>
            <a:r>
              <a:rPr lang="en-US" b="1" dirty="0">
                <a:solidFill>
                  <a:schemeClr val="bg1"/>
                </a:solidFill>
                <a:effectLst/>
              </a:rPr>
              <a:t>People:  </a:t>
            </a:r>
            <a:r>
              <a:rPr lang="en-US" dirty="0">
                <a:solidFill>
                  <a:schemeClr val="bg1"/>
                </a:solidFill>
                <a:effectLst/>
              </a:rPr>
              <a:t>Thanks be to God</a:t>
            </a:r>
          </a:p>
        </p:txBody>
      </p:sp>
      <p:sp>
        <p:nvSpPr>
          <p:cNvPr id="4" name="Title 1">
            <a:extLst>
              <a:ext uri="{FF2B5EF4-FFF2-40B4-BE49-F238E27FC236}">
                <a16:creationId xmlns:a16="http://schemas.microsoft.com/office/drawing/2014/main" id="{883577E6-578E-DD48-847C-05AC316E288D}"/>
              </a:ext>
            </a:extLst>
          </p:cNvPr>
          <p:cNvSpPr txBox="1">
            <a:spLocks/>
          </p:cNvSpPr>
          <p:nvPr/>
        </p:nvSpPr>
        <p:spPr>
          <a:xfrm>
            <a:off x="-1" y="0"/>
            <a:ext cx="12192000"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rPr>
              <a:t>Proclamation and Response/We Listen for God’s Word</a:t>
            </a:r>
            <a:endParaRPr lang="en-US" b="1" dirty="0">
              <a:solidFill>
                <a:schemeClr val="bg1"/>
              </a:solidFill>
            </a:endParaRPr>
          </a:p>
        </p:txBody>
      </p:sp>
      <p:sp>
        <p:nvSpPr>
          <p:cNvPr id="8" name="TextBox 7">
            <a:extLst>
              <a:ext uri="{FF2B5EF4-FFF2-40B4-BE49-F238E27FC236}">
                <a16:creationId xmlns:a16="http://schemas.microsoft.com/office/drawing/2014/main" id="{8BD1A949-F209-D8CD-8E23-31E6953EB0D3}"/>
              </a:ext>
            </a:extLst>
          </p:cNvPr>
          <p:cNvSpPr txBox="1"/>
          <p:nvPr/>
        </p:nvSpPr>
        <p:spPr>
          <a:xfrm>
            <a:off x="114212" y="2018564"/>
            <a:ext cx="11772182" cy="1754326"/>
          </a:xfrm>
          <a:prstGeom prst="rect">
            <a:avLst/>
          </a:prstGeom>
          <a:noFill/>
        </p:spPr>
        <p:txBody>
          <a:bodyPr wrap="square">
            <a:spAutoFit/>
          </a:bodyPr>
          <a:lstStyle/>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a:t>
            </a:r>
            <a:r>
              <a:rPr lang="en-US"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Isaiah 25: 6-9</a:t>
            </a:r>
            <a:endParaRPr lang="en-US" sz="4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a:t>
            </a:r>
            <a:r>
              <a:rPr lang="en-US" sz="54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Revelation 21: 1-6a</a:t>
            </a:r>
            <a:endParaRPr lang="en-US" sz="5400"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4D2E2-C055-4FBC-BEFD-35DD5848D8D9}"/>
              </a:ext>
            </a:extLst>
          </p:cNvPr>
          <p:cNvSpPr/>
          <p:nvPr/>
        </p:nvSpPr>
        <p:spPr>
          <a:xfrm>
            <a:off x="869613" y="1043085"/>
            <a:ext cx="10452774" cy="5078313"/>
          </a:xfrm>
          <a:prstGeom prst="rect">
            <a:avLst/>
          </a:prstGeom>
        </p:spPr>
        <p:txBody>
          <a:bodyPr wrap="square">
            <a:spAutoFit/>
          </a:bodyPr>
          <a:lstStyle/>
          <a:p>
            <a:pPr algn="ctr"/>
            <a:r>
              <a:rPr lang="en-US" sz="5400" b="1" dirty="0">
                <a:latin typeface="Aharoni" panose="02010803020104030203" pitchFamily="2" charset="-79"/>
                <a:cs typeface="Aharoni" panose="02010803020104030203" pitchFamily="2" charset="-79"/>
              </a:rPr>
              <a:t>The Message by </a:t>
            </a:r>
          </a:p>
          <a:p>
            <a:pPr algn="ctr"/>
            <a:endParaRPr lang="en-US" sz="5400" b="1" dirty="0">
              <a:latin typeface="Aharoni" panose="02010803020104030203" pitchFamily="2" charset="-79"/>
              <a:cs typeface="Aharoni" panose="02010803020104030203" pitchFamily="2" charset="-79"/>
            </a:endParaRPr>
          </a:p>
          <a:p>
            <a:pPr algn="ctr"/>
            <a:r>
              <a:rPr lang="en-US" sz="5400" b="1" dirty="0">
                <a:latin typeface="Aharoni" panose="02010803020104030203" pitchFamily="2" charset="-79"/>
                <a:cs typeface="Aharoni" panose="02010803020104030203" pitchFamily="2" charset="-79"/>
              </a:rPr>
              <a:t>“What kind of Saint are you?”</a:t>
            </a:r>
          </a:p>
          <a:p>
            <a:pPr algn="ctr"/>
            <a:endParaRPr lang="en-US" sz="5400" b="1" dirty="0">
              <a:latin typeface="Aharoni" panose="02010803020104030203" pitchFamily="2" charset="-79"/>
              <a:cs typeface="Aharoni" panose="02010803020104030203" pitchFamily="2" charset="-79"/>
            </a:endParaRPr>
          </a:p>
          <a:p>
            <a:pPr algn="ctr"/>
            <a:r>
              <a:rPr lang="en-US" sz="5400" b="1" dirty="0">
                <a:latin typeface="Constantia" panose="02030602050306030303" pitchFamily="18" charset="0"/>
                <a:cs typeface="Aharoni" panose="02010803020104030203" pitchFamily="2" charset="-79"/>
              </a:rPr>
              <a:t>Reverend Doris R. Bright, Pastor</a:t>
            </a:r>
            <a:endParaRPr lang="en-US" sz="5400" dirty="0">
              <a:latin typeface="Constantia" panose="02030602050306030303" pitchFamily="18" charset="0"/>
            </a:endParaRPr>
          </a:p>
        </p:txBody>
      </p:sp>
    </p:spTree>
    <p:extLst>
      <p:ext uri="{BB962C8B-B14F-4D97-AF65-F5344CB8AC3E}">
        <p14:creationId xmlns:p14="http://schemas.microsoft.com/office/powerpoint/2010/main" val="650115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645459" y="2028616"/>
            <a:ext cx="10901082" cy="3631763"/>
          </a:xfrm>
          <a:prstGeom prst="rect">
            <a:avLst/>
          </a:prstGeom>
        </p:spPr>
        <p:txBody>
          <a:bodyPr wrap="square">
            <a:spAutoFit/>
          </a:bodyPr>
          <a:lstStyle/>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Invitational /</a:t>
            </a:r>
          </a:p>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Altar Call</a:t>
            </a:r>
            <a:endParaRPr lang="en-US" sz="96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659670"/>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51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564967" y="592256"/>
            <a:ext cx="9654040" cy="1200329"/>
          </a:xfrm>
          <a:prstGeom prst="rect">
            <a:avLst/>
          </a:prstGeom>
          <a:noFill/>
        </p:spPr>
        <p:txBody>
          <a:bodyPr wrap="square" rtlCol="0">
            <a:spAutoFit/>
          </a:bodyPr>
          <a:lstStyle/>
          <a:p>
            <a:r>
              <a:rPr lang="en-US" sz="7200" b="1" dirty="0">
                <a:latin typeface="Adobe Devanagari" panose="02040503050201020203" pitchFamily="18" charset="0"/>
                <a:cs typeface="Adobe Devanagari" panose="02040503050201020203" pitchFamily="18" charset="0"/>
              </a:rPr>
              <a:t>Lighting of  Candles      </a:t>
            </a:r>
          </a:p>
        </p:txBody>
      </p:sp>
      <p:sp>
        <p:nvSpPr>
          <p:cNvPr id="3" name="TextBox 2">
            <a:extLst>
              <a:ext uri="{FF2B5EF4-FFF2-40B4-BE49-F238E27FC236}">
                <a16:creationId xmlns:a16="http://schemas.microsoft.com/office/drawing/2014/main" id="{1D1752E3-B4D4-4718-8CE4-399E8FB4B497}"/>
              </a:ext>
            </a:extLst>
          </p:cNvPr>
          <p:cNvSpPr txBox="1"/>
          <p:nvPr/>
        </p:nvSpPr>
        <p:spPr>
          <a:xfrm>
            <a:off x="6772941" y="2834575"/>
            <a:ext cx="4848286" cy="1446550"/>
          </a:xfrm>
          <a:prstGeom prst="rect">
            <a:avLst/>
          </a:prstGeom>
          <a:noFill/>
        </p:spPr>
        <p:txBody>
          <a:bodyPr wrap="square" rtlCol="0">
            <a:spAutoFit/>
          </a:bodyPr>
          <a:lstStyle/>
          <a:p>
            <a:r>
              <a:rPr lang="en-US" sz="8800" b="1" dirty="0">
                <a:latin typeface="Brush Script MT" panose="03060802040406070304" pitchFamily="66" charset="0"/>
              </a:rPr>
              <a:t>Greetings</a:t>
            </a:r>
          </a:p>
        </p:txBody>
      </p:sp>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E5292-244C-4034-9C20-8279EDA96F9A}"/>
              </a:ext>
            </a:extLst>
          </p:cNvPr>
          <p:cNvPicPr>
            <a:picLocks noChangeAspect="1"/>
          </p:cNvPicPr>
          <p:nvPr/>
        </p:nvPicPr>
        <p:blipFill>
          <a:blip r:embed="rId2"/>
          <a:stretch>
            <a:fillRect/>
          </a:stretch>
        </p:blipFill>
        <p:spPr>
          <a:xfrm>
            <a:off x="935632" y="17928"/>
            <a:ext cx="10176691" cy="6840071"/>
          </a:xfrm>
          <a:prstGeom prst="rect">
            <a:avLst/>
          </a:prstGeom>
          <a:ln>
            <a:noFill/>
          </a:ln>
          <a:effectLst>
            <a:softEdge rad="112500"/>
          </a:effectLst>
        </p:spPr>
      </p:pic>
    </p:spTree>
    <p:extLst>
      <p:ext uri="{BB962C8B-B14F-4D97-AF65-F5344CB8AC3E}">
        <p14:creationId xmlns:p14="http://schemas.microsoft.com/office/powerpoint/2010/main" val="617096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328954-538B-4694-B703-DF0700DFF20E}"/>
              </a:ext>
            </a:extLst>
          </p:cNvPr>
          <p:cNvSpPr txBox="1"/>
          <p:nvPr/>
        </p:nvSpPr>
        <p:spPr>
          <a:xfrm>
            <a:off x="578574" y="950987"/>
            <a:ext cx="11034852" cy="46858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INVITATION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Christ our Lord invites to his table all who love him, who earnestly repent of their sin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seek to live in peace with one another.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Therefore, let us confess our sin before God and one another.</a:t>
            </a:r>
          </a:p>
        </p:txBody>
      </p:sp>
    </p:spTree>
    <p:extLst>
      <p:ext uri="{BB962C8B-B14F-4D97-AF65-F5344CB8AC3E}">
        <p14:creationId xmlns:p14="http://schemas.microsoft.com/office/powerpoint/2010/main" val="415637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2AAA02-EA75-41D7-A468-953585E6B29B}"/>
              </a:ext>
            </a:extLst>
          </p:cNvPr>
          <p:cNvSpPr txBox="1"/>
          <p:nvPr/>
        </p:nvSpPr>
        <p:spPr>
          <a:xfrm>
            <a:off x="497724" y="474345"/>
            <a:ext cx="10825951"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prstClr val="black"/>
                </a:solidFill>
                <a:effectLst/>
                <a:uLnTx/>
                <a:uFillTx/>
                <a:latin typeface="Calibri" panose="020F0502020204030204"/>
                <a:ea typeface="+mn-ea"/>
                <a:cs typeface="+mn-cs"/>
              </a:rPr>
              <a:t>CONFESSION AND PARDON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Merciful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confess that we have not loved you with our whole heart.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failed to be an obedient church.</a:t>
            </a:r>
          </a:p>
        </p:txBody>
      </p:sp>
    </p:spTree>
    <p:extLst>
      <p:ext uri="{BB962C8B-B14F-4D97-AF65-F5344CB8AC3E}">
        <p14:creationId xmlns:p14="http://schemas.microsoft.com/office/powerpoint/2010/main" val="2682166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867D2C-9FED-7633-330B-D40AEC7186D7}"/>
              </a:ext>
            </a:extLst>
          </p:cNvPr>
          <p:cNvSpPr txBox="1"/>
          <p:nvPr/>
        </p:nvSpPr>
        <p:spPr>
          <a:xfrm>
            <a:off x="350874" y="405164"/>
            <a:ext cx="11663917" cy="563231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not done your will,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broken your law,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rebelled against your love,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we have not loved our neighbors,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and we have not heard the cry of the needy.</a:t>
            </a:r>
          </a:p>
        </p:txBody>
      </p:sp>
    </p:spTree>
    <p:extLst>
      <p:ext uri="{BB962C8B-B14F-4D97-AF65-F5344CB8AC3E}">
        <p14:creationId xmlns:p14="http://schemas.microsoft.com/office/powerpoint/2010/main" val="2841245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227579-A888-4B71-A237-022037613BFC}"/>
              </a:ext>
            </a:extLst>
          </p:cNvPr>
          <p:cNvSpPr txBox="1"/>
          <p:nvPr/>
        </p:nvSpPr>
        <p:spPr>
          <a:xfrm>
            <a:off x="471405" y="797510"/>
            <a:ext cx="11249189"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Forgive us, we pray.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Free us for joyful obedience,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through Jesus Christ our Lord. Amen.</a:t>
            </a:r>
          </a:p>
        </p:txBody>
      </p:sp>
    </p:spTree>
    <p:extLst>
      <p:ext uri="{BB962C8B-B14F-4D97-AF65-F5344CB8AC3E}">
        <p14:creationId xmlns:p14="http://schemas.microsoft.com/office/powerpoint/2010/main" val="765374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990533-317E-4B59-88AC-E1928DAF3A29}"/>
              </a:ext>
            </a:extLst>
          </p:cNvPr>
          <p:cNvSpPr txBox="1"/>
          <p:nvPr/>
        </p:nvSpPr>
        <p:spPr>
          <a:xfrm>
            <a:off x="616689" y="474345"/>
            <a:ext cx="10738883"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i="1"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Here the good news: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Christ died for us while we were yet sinners; that proves God’s love toward 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8054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BA3C21-9F60-4773-BF0A-1F1E2482B118}"/>
              </a:ext>
            </a:extLst>
          </p:cNvPr>
          <p:cNvSpPr txBox="1"/>
          <p:nvPr/>
        </p:nvSpPr>
        <p:spPr>
          <a:xfrm>
            <a:off x="636846" y="1315440"/>
            <a:ext cx="10377576"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i="1" u="none" strike="noStrike" kern="1200" cap="none" spc="0" normalizeH="0" baseline="0" noProof="0" dirty="0">
                <a:ln>
                  <a:noFill/>
                </a:ln>
                <a:solidFill>
                  <a:srgbClr val="FF0000"/>
                </a:solidFill>
                <a:effectLst/>
                <a:uLnTx/>
                <a:uFillTx/>
                <a:latin typeface="Calibri" panose="020F0502020204030204"/>
                <a:ea typeface="+mn-ea"/>
                <a:cs typeface="+mn-cs"/>
              </a:rPr>
              <a:t>People to leader: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In the name of Jesus Christ, you are forgiven!</a:t>
            </a:r>
          </a:p>
        </p:txBody>
      </p:sp>
    </p:spTree>
    <p:extLst>
      <p:ext uri="{BB962C8B-B14F-4D97-AF65-F5344CB8AC3E}">
        <p14:creationId xmlns:p14="http://schemas.microsoft.com/office/powerpoint/2010/main" val="2650047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AB6BA6-9276-4E49-849C-699C6F17230F}"/>
              </a:ext>
            </a:extLst>
          </p:cNvPr>
          <p:cNvSpPr txBox="1"/>
          <p:nvPr/>
        </p:nvSpPr>
        <p:spPr>
          <a:xfrm>
            <a:off x="605575" y="1490008"/>
            <a:ext cx="10377576"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rPr>
              <a:t>Leader to people: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Glory to God. Amen</a:t>
            </a:r>
          </a:p>
        </p:txBody>
      </p:sp>
    </p:spTree>
    <p:extLst>
      <p:ext uri="{BB962C8B-B14F-4D97-AF65-F5344CB8AC3E}">
        <p14:creationId xmlns:p14="http://schemas.microsoft.com/office/powerpoint/2010/main" val="3633203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0D1EFE-1A22-45CD-9ADF-76F0BC845FC7}"/>
              </a:ext>
            </a:extLst>
          </p:cNvPr>
          <p:cNvSpPr txBox="1"/>
          <p:nvPr/>
        </p:nvSpPr>
        <p:spPr>
          <a:xfrm>
            <a:off x="714724" y="604993"/>
            <a:ext cx="1037757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TAKING THE BREAD AND CUP</a:t>
            </a:r>
          </a:p>
        </p:txBody>
      </p:sp>
      <p:sp>
        <p:nvSpPr>
          <p:cNvPr id="5" name="TextBox 4">
            <a:extLst>
              <a:ext uri="{FF2B5EF4-FFF2-40B4-BE49-F238E27FC236}">
                <a16:creationId xmlns:a16="http://schemas.microsoft.com/office/drawing/2014/main" id="{4392F5E5-FD5D-4943-B3AA-4348888CFAFA}"/>
              </a:ext>
            </a:extLst>
          </p:cNvPr>
          <p:cNvSpPr txBox="1"/>
          <p:nvPr/>
        </p:nvSpPr>
        <p:spPr>
          <a:xfrm>
            <a:off x="523338" y="1776581"/>
            <a:ext cx="10377576" cy="43396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THE GREAT THANKSGIVING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Lord be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And also with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Lift up your hearts.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We lift them up to the Lord.</a:t>
            </a:r>
          </a:p>
        </p:txBody>
      </p:sp>
    </p:spTree>
    <p:extLst>
      <p:ext uri="{BB962C8B-B14F-4D97-AF65-F5344CB8AC3E}">
        <p14:creationId xmlns:p14="http://schemas.microsoft.com/office/powerpoint/2010/main" val="1894749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3BF810-2DA3-4CC1-A8D7-D8779384CCE2}"/>
              </a:ext>
            </a:extLst>
          </p:cNvPr>
          <p:cNvSpPr txBox="1"/>
          <p:nvPr/>
        </p:nvSpPr>
        <p:spPr>
          <a:xfrm>
            <a:off x="1247419" y="1074509"/>
            <a:ext cx="9445925"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Let us give thanks to the Lord our God.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It is right to give our thanks and praise.</a:t>
            </a:r>
          </a:p>
        </p:txBody>
      </p:sp>
    </p:spTree>
    <p:extLst>
      <p:ext uri="{BB962C8B-B14F-4D97-AF65-F5344CB8AC3E}">
        <p14:creationId xmlns:p14="http://schemas.microsoft.com/office/powerpoint/2010/main" val="65801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8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242554" y="331357"/>
            <a:ext cx="8617527" cy="1015663"/>
          </a:xfrm>
          <a:prstGeom prst="rect">
            <a:avLst/>
          </a:prstGeom>
          <a:noFill/>
        </p:spPr>
        <p:txBody>
          <a:bodyPr wrap="square" rtlCol="0">
            <a:spAutoFit/>
          </a:bodyPr>
          <a:lstStyle/>
          <a:p>
            <a:r>
              <a:rPr lang="en-US" sz="6000" b="1" dirty="0">
                <a:solidFill>
                  <a:schemeClr val="bg1"/>
                </a:solidFill>
              </a:rPr>
              <a:t>Call to Worship…</a:t>
            </a:r>
          </a:p>
        </p:txBody>
      </p:sp>
      <p:sp>
        <p:nvSpPr>
          <p:cNvPr id="5" name="TextBox 4">
            <a:extLst>
              <a:ext uri="{FF2B5EF4-FFF2-40B4-BE49-F238E27FC236}">
                <a16:creationId xmlns:a16="http://schemas.microsoft.com/office/drawing/2014/main" id="{792950E3-B184-C474-4B0A-70F0420BBBB7}"/>
              </a:ext>
            </a:extLst>
          </p:cNvPr>
          <p:cNvSpPr txBox="1"/>
          <p:nvPr/>
        </p:nvSpPr>
        <p:spPr>
          <a:xfrm>
            <a:off x="433055" y="1491737"/>
            <a:ext cx="11758945" cy="4708981"/>
          </a:xfrm>
          <a:prstGeom prst="rect">
            <a:avLst/>
          </a:prstGeom>
          <a:noFill/>
        </p:spPr>
        <p:txBody>
          <a:bodyPr wrap="square">
            <a:spAutoFit/>
          </a:bodyPr>
          <a:lstStyle/>
          <a:p>
            <a:pPr marL="0" marR="0">
              <a:spcBef>
                <a:spcPts val="0"/>
              </a:spcBef>
              <a:spcAft>
                <a:spcPts val="0"/>
              </a:spcAft>
            </a:pPr>
            <a:r>
              <a:rPr lang="en-US"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LEADER:</a:t>
            </a:r>
            <a:r>
              <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What do you bring before the Lord this day?</a:t>
            </a:r>
            <a:endParaRPr lang="en-US"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t>
            </a:r>
            <a:r>
              <a:rPr lang="en-US" sz="6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eople</a:t>
            </a:r>
            <a: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6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We bring our hopes and our dreams to the Lord.</a:t>
            </a:r>
            <a:endParaRPr lang="en-US"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96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7EFF8B-84CE-4919-B938-B8717E4EC774}"/>
              </a:ext>
            </a:extLst>
          </p:cNvPr>
          <p:cNvSpPr txBox="1"/>
          <p:nvPr/>
        </p:nvSpPr>
        <p:spPr>
          <a:xfrm>
            <a:off x="1066666" y="1074509"/>
            <a:ext cx="9445925"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It is right, and a good and joyful thing, always and everywhere to give thanks to you, Father Almighty, creator of heaven and earth.*</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469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0BFA58-2EC8-4CBF-A201-E0810B328335}"/>
              </a:ext>
            </a:extLst>
          </p:cNvPr>
          <p:cNvSpPr txBox="1"/>
          <p:nvPr/>
        </p:nvSpPr>
        <p:spPr>
          <a:xfrm>
            <a:off x="949709" y="612844"/>
            <a:ext cx="10033724"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And so,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with your people on earth and all the company of heaven we praise your name and join their unending hymn:</a:t>
            </a:r>
          </a:p>
        </p:txBody>
      </p:sp>
    </p:spTree>
    <p:extLst>
      <p:ext uri="{BB962C8B-B14F-4D97-AF65-F5344CB8AC3E}">
        <p14:creationId xmlns:p14="http://schemas.microsoft.com/office/powerpoint/2010/main" val="1655939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D1F926-A0A2-48F8-9F69-090F2C200F92}"/>
              </a:ext>
            </a:extLst>
          </p:cNvPr>
          <p:cNvSpPr txBox="1"/>
          <p:nvPr/>
        </p:nvSpPr>
        <p:spPr>
          <a:xfrm>
            <a:off x="593616" y="506291"/>
            <a:ext cx="11304216"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Holy, holy, holy Lord, God of power and might, heaven and earth are full of your glory. Hosanna in the highest.  Blessed is he who comes in the name of the Lord. Hosanna in the highest.</a:t>
            </a:r>
          </a:p>
        </p:txBody>
      </p:sp>
    </p:spTree>
    <p:extLst>
      <p:ext uri="{BB962C8B-B14F-4D97-AF65-F5344CB8AC3E}">
        <p14:creationId xmlns:p14="http://schemas.microsoft.com/office/powerpoint/2010/main" val="252256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A96F3D-4E48-48D0-82D8-9CF77622D224}"/>
              </a:ext>
            </a:extLst>
          </p:cNvPr>
          <p:cNvSpPr txBox="1"/>
          <p:nvPr/>
        </p:nvSpPr>
        <p:spPr>
          <a:xfrm>
            <a:off x="1077299" y="1074509"/>
            <a:ext cx="9445925"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Holy are you, and blessed is your Son Jesus Christ.* By the baptism of his suffering, death, and resurrection you give birth to your church, </a:t>
            </a:r>
          </a:p>
        </p:txBody>
      </p:sp>
    </p:spTree>
    <p:extLst>
      <p:ext uri="{BB962C8B-B14F-4D97-AF65-F5344CB8AC3E}">
        <p14:creationId xmlns:p14="http://schemas.microsoft.com/office/powerpoint/2010/main" val="1929447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21972A-8044-456E-8B4B-880751B53025}"/>
              </a:ext>
            </a:extLst>
          </p:cNvPr>
          <p:cNvSpPr txBox="1"/>
          <p:nvPr/>
        </p:nvSpPr>
        <p:spPr>
          <a:xfrm>
            <a:off x="1421353" y="843677"/>
            <a:ext cx="8695426"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delivered us from slavery to sin and death, and made with us a new covenant by water and the Spirit.*</a:t>
            </a:r>
          </a:p>
        </p:txBody>
      </p:sp>
    </p:spTree>
    <p:extLst>
      <p:ext uri="{BB962C8B-B14F-4D97-AF65-F5344CB8AC3E}">
        <p14:creationId xmlns:p14="http://schemas.microsoft.com/office/powerpoint/2010/main" val="305830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D16699-C764-4EF2-BD79-6A9E84D9F7E4}"/>
              </a:ext>
            </a:extLst>
          </p:cNvPr>
          <p:cNvSpPr txBox="1"/>
          <p:nvPr/>
        </p:nvSpPr>
        <p:spPr>
          <a:xfrm>
            <a:off x="809881" y="738462"/>
            <a:ext cx="10230928"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On the night in which he gave himself up for us he took bread, gave thanks to you, broke the bread, gave it to his disciples, and said:</a:t>
            </a:r>
          </a:p>
        </p:txBody>
      </p:sp>
    </p:spTree>
    <p:extLst>
      <p:ext uri="{BB962C8B-B14F-4D97-AF65-F5344CB8AC3E}">
        <p14:creationId xmlns:p14="http://schemas.microsoft.com/office/powerpoint/2010/main" val="426541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E9DAAE9-AAC8-8C20-CD4E-29A984D8DF62}"/>
              </a:ext>
            </a:extLst>
          </p:cNvPr>
          <p:cNvSpPr txBox="1"/>
          <p:nvPr/>
        </p:nvSpPr>
        <p:spPr>
          <a:xfrm>
            <a:off x="1858038" y="1064383"/>
            <a:ext cx="8731989" cy="37856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“Take, eat; this is my body which is given for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Do this in remembrance of me.”</a:t>
            </a:r>
          </a:p>
        </p:txBody>
      </p:sp>
    </p:spTree>
    <p:extLst>
      <p:ext uri="{BB962C8B-B14F-4D97-AF65-F5344CB8AC3E}">
        <p14:creationId xmlns:p14="http://schemas.microsoft.com/office/powerpoint/2010/main" val="2752208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D03583-1471-4CE3-95C7-5633284EEAA2}"/>
              </a:ext>
            </a:extLst>
          </p:cNvPr>
          <p:cNvSpPr txBox="1"/>
          <p:nvPr/>
        </p:nvSpPr>
        <p:spPr>
          <a:xfrm>
            <a:off x="884345" y="1377283"/>
            <a:ext cx="10423309"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When the supper was over, he took the cup, gave thanks to you, gave it to his disciples, and said:</a:t>
            </a:r>
          </a:p>
        </p:txBody>
      </p:sp>
    </p:spTree>
    <p:extLst>
      <p:ext uri="{BB962C8B-B14F-4D97-AF65-F5344CB8AC3E}">
        <p14:creationId xmlns:p14="http://schemas.microsoft.com/office/powerpoint/2010/main" val="2216814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34B0C-7F87-8543-D091-858406E46D30}"/>
              </a:ext>
            </a:extLst>
          </p:cNvPr>
          <p:cNvSpPr txBox="1"/>
          <p:nvPr/>
        </p:nvSpPr>
        <p:spPr>
          <a:xfrm>
            <a:off x="1167809" y="744280"/>
            <a:ext cx="10060172"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“Drink from this, all of you;</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this is my blood of the new covenant, poured out for you and for many for the forgiveness of sins.</a:t>
            </a:r>
          </a:p>
        </p:txBody>
      </p:sp>
    </p:spTree>
    <p:extLst>
      <p:ext uri="{BB962C8B-B14F-4D97-AF65-F5344CB8AC3E}">
        <p14:creationId xmlns:p14="http://schemas.microsoft.com/office/powerpoint/2010/main" val="896970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017A40-BA0E-678A-0BAE-06D7CA1B913A}"/>
              </a:ext>
            </a:extLst>
          </p:cNvPr>
          <p:cNvSpPr txBox="1"/>
          <p:nvPr/>
        </p:nvSpPr>
        <p:spPr>
          <a:xfrm>
            <a:off x="843516" y="1255771"/>
            <a:ext cx="10504967" cy="34163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Do this, as often as your drink it, in remembrance of me.”</a:t>
            </a:r>
          </a:p>
        </p:txBody>
      </p:sp>
    </p:spTree>
    <p:extLst>
      <p:ext uri="{BB962C8B-B14F-4D97-AF65-F5344CB8AC3E}">
        <p14:creationId xmlns:p14="http://schemas.microsoft.com/office/powerpoint/2010/main" val="294765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8000" b="-8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4818A3-FA50-C6D7-98AC-451C19BEC10B}"/>
              </a:ext>
            </a:extLst>
          </p:cNvPr>
          <p:cNvSpPr txBox="1"/>
          <p:nvPr/>
        </p:nvSpPr>
        <p:spPr>
          <a:xfrm>
            <a:off x="454779" y="612844"/>
            <a:ext cx="11568224" cy="3785652"/>
          </a:xfrm>
          <a:prstGeom prst="rect">
            <a:avLst/>
          </a:prstGeom>
          <a:noFill/>
        </p:spPr>
        <p:txBody>
          <a:bodyPr wrap="square">
            <a:spAutoFit/>
          </a:bodyPr>
          <a:lstStyle/>
          <a:p>
            <a:r>
              <a:rPr lang="en-US" sz="6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LEADER</a:t>
            </a:r>
            <a: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6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6000" dirty="0">
                <a:solidFill>
                  <a:schemeClr val="bg1"/>
                </a:solidFill>
                <a:latin typeface="Calibri" panose="020F0502020204030204" pitchFamily="34" charset="0"/>
                <a:ea typeface="Calibri" panose="020F0502020204030204" pitchFamily="34" charset="0"/>
                <a:cs typeface="Calibri" panose="020F0502020204030204" pitchFamily="34" charset="0"/>
              </a:rPr>
              <a:t>What do you seek?</a:t>
            </a:r>
            <a:endPar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br>
              <a:rPr lang="en-US" sz="6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6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People</a:t>
            </a:r>
            <a: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We seek peace for our weary souls.</a:t>
            </a:r>
            <a:endParaRPr lang="en-US" sz="6000" dirty="0">
              <a:solidFill>
                <a:schemeClr val="bg1"/>
              </a:solidFill>
            </a:endParaRPr>
          </a:p>
        </p:txBody>
      </p:sp>
    </p:spTree>
    <p:extLst>
      <p:ext uri="{BB962C8B-B14F-4D97-AF65-F5344CB8AC3E}">
        <p14:creationId xmlns:p14="http://schemas.microsoft.com/office/powerpoint/2010/main" val="23306526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7DEF0D-91CC-498E-A63D-72983CE9A1DA}"/>
              </a:ext>
            </a:extLst>
          </p:cNvPr>
          <p:cNvSpPr txBox="1"/>
          <p:nvPr/>
        </p:nvSpPr>
        <p:spPr>
          <a:xfrm>
            <a:off x="819108" y="612844"/>
            <a:ext cx="10111162"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And so,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In remembrance of these your mighty acts in Jesus Christ, we offer ourselves in praise and thanksgiving as a holy and living sacrifice, </a:t>
            </a:r>
          </a:p>
        </p:txBody>
      </p:sp>
    </p:spTree>
    <p:extLst>
      <p:ext uri="{BB962C8B-B14F-4D97-AF65-F5344CB8AC3E}">
        <p14:creationId xmlns:p14="http://schemas.microsoft.com/office/powerpoint/2010/main" val="1301431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81FC8-4056-E64D-A74D-4CB277D9EBAD}"/>
              </a:ext>
            </a:extLst>
          </p:cNvPr>
          <p:cNvSpPr txBox="1"/>
          <p:nvPr/>
        </p:nvSpPr>
        <p:spPr>
          <a:xfrm>
            <a:off x="1073888" y="839972"/>
            <a:ext cx="10653823" cy="4524315"/>
          </a:xfrm>
          <a:prstGeom prst="rect">
            <a:avLst/>
          </a:prstGeom>
          <a:noFill/>
        </p:spPr>
        <p:txBody>
          <a:bodyPr wrap="square">
            <a:spAutoFit/>
          </a:bodyPr>
          <a:lstStyle/>
          <a:p>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in union with Christ’s offering for us, as we proclaim the mystery of faith.</a:t>
            </a:r>
            <a:endParaRPr lang="en-US" sz="7200" dirty="0"/>
          </a:p>
        </p:txBody>
      </p:sp>
    </p:spTree>
    <p:extLst>
      <p:ext uri="{BB962C8B-B14F-4D97-AF65-F5344CB8AC3E}">
        <p14:creationId xmlns:p14="http://schemas.microsoft.com/office/powerpoint/2010/main" val="1520616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032F41-6F48-422E-A95A-290C8FC4C0AD}"/>
              </a:ext>
            </a:extLst>
          </p:cNvPr>
          <p:cNvSpPr txBox="1"/>
          <p:nvPr/>
        </p:nvSpPr>
        <p:spPr>
          <a:xfrm>
            <a:off x="810883" y="1915064"/>
            <a:ext cx="10927461"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Christ has died; Christ is risen; Christ will come again.</a:t>
            </a:r>
          </a:p>
        </p:txBody>
      </p:sp>
    </p:spTree>
    <p:extLst>
      <p:ext uri="{BB962C8B-B14F-4D97-AF65-F5344CB8AC3E}">
        <p14:creationId xmlns:p14="http://schemas.microsoft.com/office/powerpoint/2010/main" val="119125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8E2F0C-64F9-4FBF-8CF9-A2F05D25EB3C}"/>
              </a:ext>
            </a:extLst>
          </p:cNvPr>
          <p:cNvSpPr txBox="1"/>
          <p:nvPr/>
        </p:nvSpPr>
        <p:spPr>
          <a:xfrm>
            <a:off x="457200" y="836762"/>
            <a:ext cx="11323674" cy="34163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rPr>
              <a:t>Pour out your Holy Spirit on us gathered here, and on these gifts of bread and wine. </a:t>
            </a:r>
          </a:p>
        </p:txBody>
      </p:sp>
    </p:spTree>
    <p:extLst>
      <p:ext uri="{BB962C8B-B14F-4D97-AF65-F5344CB8AC3E}">
        <p14:creationId xmlns:p14="http://schemas.microsoft.com/office/powerpoint/2010/main" val="60697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B7ED80-43AC-6210-C3CA-3579E3C2F201}"/>
              </a:ext>
            </a:extLst>
          </p:cNvPr>
          <p:cNvSpPr txBox="1"/>
          <p:nvPr/>
        </p:nvSpPr>
        <p:spPr>
          <a:xfrm>
            <a:off x="988827" y="925033"/>
            <a:ext cx="9813851" cy="4708981"/>
          </a:xfrm>
          <a:prstGeom prst="rect">
            <a:avLst/>
          </a:prstGeom>
          <a:noFill/>
        </p:spPr>
        <p:txBody>
          <a:bodyPr wrap="square">
            <a:spAutoFit/>
          </a:bodyPr>
          <a:lstStyle/>
          <a:p>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Make them be for us the body and blood of Christ, that we may be for the world the body of Christ, redeemed by his blood.”*</a:t>
            </a:r>
            <a:endParaRPr lang="en-US" sz="6000" dirty="0"/>
          </a:p>
        </p:txBody>
      </p:sp>
    </p:spTree>
    <p:extLst>
      <p:ext uri="{BB962C8B-B14F-4D97-AF65-F5344CB8AC3E}">
        <p14:creationId xmlns:p14="http://schemas.microsoft.com/office/powerpoint/2010/main" val="407614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22F06F-5C5A-4BFA-8D26-B4B6B24C8DAE}"/>
              </a:ext>
            </a:extLst>
          </p:cNvPr>
          <p:cNvSpPr txBox="1"/>
          <p:nvPr/>
        </p:nvSpPr>
        <p:spPr>
          <a:xfrm>
            <a:off x="757721" y="612844"/>
            <a:ext cx="10874297" cy="563231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By your Spirit make us one with Christ, one with each other, and one in ministry to all the world, until Christ comes in final victory, and we feast at his heavenly banquet.</a:t>
            </a:r>
          </a:p>
        </p:txBody>
      </p:sp>
    </p:spTree>
    <p:extLst>
      <p:ext uri="{BB962C8B-B14F-4D97-AF65-F5344CB8AC3E}">
        <p14:creationId xmlns:p14="http://schemas.microsoft.com/office/powerpoint/2010/main" val="2883597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876E9C-4AEA-4ABC-818C-E77DD795B872}"/>
              </a:ext>
            </a:extLst>
          </p:cNvPr>
          <p:cNvSpPr txBox="1"/>
          <p:nvPr/>
        </p:nvSpPr>
        <p:spPr>
          <a:xfrm>
            <a:off x="799381" y="953921"/>
            <a:ext cx="10593238" cy="47089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rPr>
              <a:t>Through your Son Jesus Christ, with the Holy Spirit in your holy church, all honor and glory is yours, almighty Father, now and for ever.  </a:t>
            </a:r>
            <a:r>
              <a:rPr lang="en-US" sz="6000" b="1" dirty="0">
                <a:solidFill>
                  <a:prstClr val="black"/>
                </a:solidFill>
                <a:latin typeface="Calibri" panose="020F0502020204030204"/>
              </a:rPr>
              <a:t>AMEN</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916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BB3ADB-ACFC-497D-AEE0-3BF8A673E2E7}"/>
              </a:ext>
            </a:extLst>
          </p:cNvPr>
          <p:cNvSpPr txBox="1"/>
          <p:nvPr/>
        </p:nvSpPr>
        <p:spPr>
          <a:xfrm>
            <a:off x="1017916" y="500331"/>
            <a:ext cx="9713343" cy="517064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rPr>
              <a:t>And now, with the confidence of children of God, let us pray: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Calibri" panose="020F0502020204030204"/>
                <a:ea typeface="+mn-ea"/>
                <a:cs typeface="+mn-cs"/>
              </a:rPr>
              <a:t>THE LORD’S PRAYER</a:t>
            </a:r>
          </a:p>
        </p:txBody>
      </p:sp>
    </p:spTree>
    <p:extLst>
      <p:ext uri="{BB962C8B-B14F-4D97-AF65-F5344CB8AC3E}">
        <p14:creationId xmlns:p14="http://schemas.microsoft.com/office/powerpoint/2010/main" val="2572294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0F86E1-E30A-4D5D-9EF1-9866D3075D23}"/>
              </a:ext>
            </a:extLst>
          </p:cNvPr>
          <p:cNvSpPr txBox="1"/>
          <p:nvPr/>
        </p:nvSpPr>
        <p:spPr>
          <a:xfrm>
            <a:off x="284672" y="707366"/>
            <a:ext cx="10748513"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BREAKING THE BREAD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FF0000"/>
                </a:solidFill>
                <a:effectLst/>
                <a:uLnTx/>
                <a:uFillTx/>
                <a:latin typeface="Calibri" panose="020F0502020204030204"/>
                <a:ea typeface="+mn-ea"/>
                <a:cs typeface="+mn-cs"/>
              </a:rPr>
              <a:t>GIVING THE BREAD AND CUP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body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blood of Christ, given for you.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2702405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A08D3C-18F5-4A2B-A13E-1D893A9A5BE0}"/>
              </a:ext>
            </a:extLst>
          </p:cNvPr>
          <p:cNvSpPr txBox="1"/>
          <p:nvPr/>
        </p:nvSpPr>
        <p:spPr>
          <a:xfrm>
            <a:off x="439946" y="497797"/>
            <a:ext cx="6103188"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HYMN OR SONG</a:t>
            </a:r>
          </a:p>
        </p:txBody>
      </p:sp>
      <p:sp>
        <p:nvSpPr>
          <p:cNvPr id="6" name="TextBox 5">
            <a:extLst>
              <a:ext uri="{FF2B5EF4-FFF2-40B4-BE49-F238E27FC236}">
                <a16:creationId xmlns:a16="http://schemas.microsoft.com/office/drawing/2014/main" id="{A10826BE-C386-44F2-B26F-328B9303C14D}"/>
              </a:ext>
            </a:extLst>
          </p:cNvPr>
          <p:cNvSpPr txBox="1"/>
          <p:nvPr/>
        </p:nvSpPr>
        <p:spPr>
          <a:xfrm>
            <a:off x="439946" y="2000462"/>
            <a:ext cx="10368951" cy="452431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DISMISSAL WITH BLESSING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Go forth in peace.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The grace of the Lord Jesus Christ,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And the love of God, and the communion of the Holy Spirit be with you all.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Amen</a:t>
            </a:r>
          </a:p>
        </p:txBody>
      </p:sp>
    </p:spTree>
    <p:extLst>
      <p:ext uri="{BB962C8B-B14F-4D97-AF65-F5344CB8AC3E}">
        <p14:creationId xmlns:p14="http://schemas.microsoft.com/office/powerpoint/2010/main" val="3175611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6BD22B-51EB-5BB0-521A-7F2EBBE20532}"/>
              </a:ext>
            </a:extLst>
          </p:cNvPr>
          <p:cNvSpPr txBox="1"/>
          <p:nvPr/>
        </p:nvSpPr>
        <p:spPr>
          <a:xfrm>
            <a:off x="542925" y="477042"/>
            <a:ext cx="11106150" cy="6555641"/>
          </a:xfrm>
          <a:prstGeom prst="rect">
            <a:avLst/>
          </a:prstGeom>
          <a:blipFill>
            <a:blip r:embed="rId2">
              <a:alphaModFix amt="30000"/>
              <a:extLst>
                <a:ext uri="{BEBA8EAE-BF5A-486C-A8C5-ECC9F3942E4B}">
                  <a14:imgProps xmlns:a14="http://schemas.microsoft.com/office/drawing/2010/main">
                    <a14:imgLayer r:embed="rId3">
                      <a14:imgEffect>
                        <a14:backgroundRemoval t="10000" b="90000" l="10000" r="90000"/>
                      </a14:imgEffect>
                      <a14:imgEffect>
                        <a14:brightnessContrast bright="40000" contrast="40000"/>
                      </a14:imgEffect>
                    </a14:imgLayer>
                  </a14:imgProps>
                </a:ext>
              </a:extLst>
            </a:blip>
            <a:stretch>
              <a:fillRect/>
            </a:stretch>
          </a:blipFill>
        </p:spPr>
        <p:txBody>
          <a:bodyPr wrap="square">
            <a:spAutoFit/>
          </a:bodyPr>
          <a:lstStyle/>
          <a:p>
            <a:r>
              <a:rPr lang="en-US" sz="6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LEADER:</a:t>
            </a:r>
            <a:r>
              <a:rPr lang="en-US" sz="6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You will find it in this place, for this is the house of the Lord.</a:t>
            </a:r>
          </a:p>
          <a:p>
            <a:br>
              <a:rPr lang="en-US" sz="6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6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People</a:t>
            </a:r>
            <a:r>
              <a:rPr lang="en-US" sz="6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6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Open our hearts and our spirits, O Lord, to hear your words of comfort and peace.</a:t>
            </a:r>
            <a:endParaRPr lang="en-US" sz="6000" dirty="0">
              <a:solidFill>
                <a:schemeClr val="bg1"/>
              </a:solidFill>
            </a:endParaRPr>
          </a:p>
        </p:txBody>
      </p:sp>
    </p:spTree>
    <p:extLst>
      <p:ext uri="{BB962C8B-B14F-4D97-AF65-F5344CB8AC3E}">
        <p14:creationId xmlns:p14="http://schemas.microsoft.com/office/powerpoint/2010/main" val="40968211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3000" b="-3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98B8D3-5663-482A-B1D6-EDA1B174D15B}"/>
              </a:ext>
            </a:extLst>
          </p:cNvPr>
          <p:cNvSpPr txBox="1"/>
          <p:nvPr/>
        </p:nvSpPr>
        <p:spPr>
          <a:xfrm>
            <a:off x="790192" y="4060430"/>
            <a:ext cx="10149279" cy="2123658"/>
          </a:xfrm>
          <a:prstGeom prst="rect">
            <a:avLst/>
          </a:prstGeom>
          <a:noFill/>
        </p:spPr>
        <p:txBody>
          <a:bodyPr wrap="square" rtlCol="0">
            <a:spAutoFit/>
          </a:bodyPr>
          <a:lstStyle/>
          <a:p>
            <a:pPr algn="ctr"/>
            <a:r>
              <a:rPr lang="en-US" sz="6600" b="1" dirty="0">
                <a:latin typeface="AR CENA" panose="02000000000000000000" pitchFamily="2" charset="0"/>
              </a:rPr>
              <a:t>Song of </a:t>
            </a:r>
          </a:p>
          <a:p>
            <a:pPr algn="ctr"/>
            <a:r>
              <a:rPr lang="en-US" sz="6600" b="1" dirty="0">
                <a:latin typeface="AR CENA" panose="02000000000000000000" pitchFamily="2" charset="0"/>
              </a:rPr>
              <a:t>Sending Forth</a:t>
            </a:r>
          </a:p>
        </p:txBody>
      </p:sp>
    </p:spTree>
    <p:extLst>
      <p:ext uri="{BB962C8B-B14F-4D97-AF65-F5344CB8AC3E}">
        <p14:creationId xmlns:p14="http://schemas.microsoft.com/office/powerpoint/2010/main" val="21635069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6000" r="3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29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AA54E3-99BB-C18D-7E28-90C1781D7851}"/>
              </a:ext>
            </a:extLst>
          </p:cNvPr>
          <p:cNvSpPr txBox="1"/>
          <p:nvPr/>
        </p:nvSpPr>
        <p:spPr>
          <a:xfrm>
            <a:off x="407843" y="1256360"/>
            <a:ext cx="5130511" cy="1015663"/>
          </a:xfrm>
          <a:prstGeom prst="rect">
            <a:avLst/>
          </a:prstGeom>
          <a:blipFill>
            <a:blip r:embed="rId2">
              <a:alphaModFix amt="30000"/>
              <a:extLst>
                <a:ext uri="{BEBA8EAE-BF5A-486C-A8C5-ECC9F3942E4B}">
                  <a14:imgProps xmlns:a14="http://schemas.microsoft.com/office/drawing/2010/main">
                    <a14:imgLayer r:embed="rId3">
                      <a14:imgEffect>
                        <a14:backgroundRemoval t="10000" b="90000" l="10000" r="90000"/>
                      </a14:imgEffect>
                      <a14:imgEffect>
                        <a14:brightnessContrast bright="40000" contrast="40000"/>
                      </a14:imgEffect>
                    </a14:imgLayer>
                  </a14:imgProps>
                </a:ext>
              </a:extLst>
            </a:blip>
            <a:stretch>
              <a:fillRect/>
            </a:stretch>
          </a:blipFill>
        </p:spPr>
        <p:txBody>
          <a:bodyPr wrap="square">
            <a:spAutoFit/>
          </a:bodyPr>
          <a:lstStyle/>
          <a:p>
            <a:r>
              <a:rPr lang="en-US" sz="6000" b="1" dirty="0">
                <a:effectLst/>
                <a:latin typeface="Calibri" panose="020F0502020204030204" pitchFamily="34" charset="0"/>
                <a:ea typeface="Calibri" panose="020F0502020204030204" pitchFamily="34" charset="0"/>
                <a:cs typeface="Calibri" panose="020F0502020204030204" pitchFamily="34" charset="0"/>
              </a:rPr>
              <a:t>ALL:</a:t>
            </a:r>
            <a:r>
              <a:rPr lang="en-US" sz="6000" dirty="0">
                <a:effectLst/>
                <a:latin typeface="Calibri" panose="020F0502020204030204" pitchFamily="34" charset="0"/>
                <a:ea typeface="Calibri" panose="020F0502020204030204" pitchFamily="34" charset="0"/>
                <a:cs typeface="Calibri" panose="020F0502020204030204" pitchFamily="34" charset="0"/>
              </a:rPr>
              <a:t>  AMEN</a:t>
            </a:r>
          </a:p>
        </p:txBody>
      </p:sp>
    </p:spTree>
    <p:extLst>
      <p:ext uri="{BB962C8B-B14F-4D97-AF65-F5344CB8AC3E}">
        <p14:creationId xmlns:p14="http://schemas.microsoft.com/office/powerpoint/2010/main" val="185818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85060" y="914400"/>
            <a:ext cx="11759610" cy="4394443"/>
          </a:xfrm>
        </p:spPr>
        <p:txBody>
          <a:bodyPr vert="horz" lIns="91440" tIns="45720" rIns="91440" bIns="0" rtlCol="0" anchor="ctr">
            <a:normAutofit fontScale="90000"/>
          </a:bodyPr>
          <a:lstStyle/>
          <a:p>
            <a:pPr algn="ctr"/>
            <a:r>
              <a:rPr lang="en-US" sz="6000" b="1" dirty="0">
                <a:solidFill>
                  <a:schemeClr val="bg1"/>
                </a:solidFill>
                <a:latin typeface="Arial Rounded MT Bold" panose="020F0704030504030204" pitchFamily="34" charset="0"/>
                <a:cs typeface="Calibri Light" panose="020F0302020204030204" pitchFamily="34" charset="0"/>
              </a:rPr>
              <a:t>Opening Selection</a:t>
            </a:r>
            <a:br>
              <a:rPr lang="en-US" sz="6000" b="1" dirty="0">
                <a:solidFill>
                  <a:schemeClr val="bg1"/>
                </a:solidFill>
                <a:latin typeface="Arial Rounded MT Bold" panose="020F0704030504030204" pitchFamily="34" charset="0"/>
                <a:cs typeface="Calibri Light" panose="020F0302020204030204" pitchFamily="34" charset="0"/>
              </a:rPr>
            </a:br>
            <a:br>
              <a:rPr lang="en-US" sz="6000" b="1" dirty="0">
                <a:solidFill>
                  <a:schemeClr val="bg1"/>
                </a:solidFill>
                <a:latin typeface="Arial Rounded MT Bold" panose="020F0704030504030204" pitchFamily="34" charset="0"/>
                <a:cs typeface="Calibri Light" panose="020F0302020204030204" pitchFamily="34" charset="0"/>
              </a:rPr>
            </a:br>
            <a:r>
              <a:rPr lang="en-US" sz="6000" b="1" dirty="0">
                <a:solidFill>
                  <a:schemeClr val="bg1"/>
                </a:solidFill>
                <a:latin typeface="Arial Rounded MT Bold" panose="020F0704030504030204" pitchFamily="34" charset="0"/>
                <a:cs typeface="Calibri Light" panose="020F0302020204030204" pitchFamily="34" charset="0"/>
              </a:rPr>
              <a:t>Wesley’s Ensemble  </a:t>
            </a:r>
            <a:br>
              <a:rPr lang="en-US" sz="6000" b="1" dirty="0">
                <a:solidFill>
                  <a:schemeClr val="bg1"/>
                </a:solidFill>
                <a:latin typeface="Arial Rounded MT Bold" panose="020F0704030504030204" pitchFamily="34" charset="0"/>
                <a:cs typeface="Calibri Light" panose="020F0302020204030204" pitchFamily="34" charset="0"/>
              </a:rPr>
            </a:br>
            <a:br>
              <a:rPr lang="en-US" sz="6000" b="1" dirty="0">
                <a:solidFill>
                  <a:schemeClr val="bg1"/>
                </a:solidFill>
                <a:latin typeface="Arial Rounded MT Bold" panose="020F0704030504030204" pitchFamily="34" charset="0"/>
                <a:cs typeface="Calibri Light" panose="020F0302020204030204" pitchFamily="34" charset="0"/>
              </a:rPr>
            </a:br>
            <a:endParaRPr lang="en-US" sz="80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2234355" y="2336958"/>
            <a:ext cx="7904358" cy="1446550"/>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endParaRPr lang="en-US" sz="88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5437</TotalTime>
  <Words>1208</Words>
  <Application>Microsoft Office PowerPoint</Application>
  <PresentationFormat>Widescreen</PresentationFormat>
  <Paragraphs>123</Paragraphs>
  <Slides>61</Slides>
  <Notes>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61</vt:i4>
      </vt:variant>
    </vt:vector>
  </HeadingPairs>
  <TitlesOfParts>
    <vt:vector size="78" baseType="lpstr">
      <vt:lpstr>Adobe Devanagari</vt:lpstr>
      <vt:lpstr>Aharoni</vt:lpstr>
      <vt:lpstr>AR CENA</vt:lpstr>
      <vt:lpstr>Arial</vt:lpstr>
      <vt:lpstr>Arial Rounded MT Bold</vt:lpstr>
      <vt:lpstr>Bookman Old Style</vt:lpstr>
      <vt:lpstr>Bradley Hand ITC</vt:lpstr>
      <vt:lpstr>Brush Script MT</vt:lpstr>
      <vt:lpstr>Calibri</vt:lpstr>
      <vt:lpstr>Calibri Light</vt:lpstr>
      <vt:lpstr>Calisto MT</vt:lpstr>
      <vt:lpstr>Constantia</vt:lpstr>
      <vt:lpstr>Elephant</vt:lpstr>
      <vt:lpstr>Times New Roman</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Selection  Wesley’s Ensemble    </vt:lpstr>
      <vt:lpstr>PowerPoint Presentation</vt:lpstr>
      <vt:lpstr>Response</vt:lpstr>
      <vt:lpstr>Affirmation  of  Faith</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The Offering  (It’s Giving Time)  (Offering Baskets will not be passed.  Please leave your tithes and offerings in the back of the Sanctuary when entering or leaving.)</vt:lpstr>
      <vt:lpstr>PowerPoint Presentation</vt:lpstr>
      <vt:lpstr>Church News &amp; Announcements</vt:lpstr>
      <vt:lpstr>WE Listen for God’s Word</vt:lpstr>
      <vt:lpstr>PowerPoint Presentation</vt:lpstr>
      <vt:lpstr>Selection  Wesley’s Ensemble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99</cp:revision>
  <dcterms:created xsi:type="dcterms:W3CDTF">2019-07-05T15:08:03Z</dcterms:created>
  <dcterms:modified xsi:type="dcterms:W3CDTF">2024-11-03T03:52:22Z</dcterms:modified>
</cp:coreProperties>
</file>