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 id="2147483988" r:id="rId3"/>
  </p:sldMasterIdLst>
  <p:sldIdLst>
    <p:sldId id="429" r:id="rId4"/>
    <p:sldId id="340" r:id="rId5"/>
    <p:sldId id="311" r:id="rId6"/>
    <p:sldId id="262" r:id="rId7"/>
    <p:sldId id="476" r:id="rId8"/>
    <p:sldId id="477" r:id="rId9"/>
    <p:sldId id="478" r:id="rId10"/>
    <p:sldId id="427" r:id="rId11"/>
    <p:sldId id="475" r:id="rId12"/>
    <p:sldId id="480" r:id="rId13"/>
    <p:sldId id="479" r:id="rId14"/>
    <p:sldId id="263" r:id="rId15"/>
    <p:sldId id="266" r:id="rId16"/>
    <p:sldId id="267" r:id="rId17"/>
    <p:sldId id="281" r:id="rId18"/>
    <p:sldId id="286" r:id="rId19"/>
    <p:sldId id="351" r:id="rId20"/>
    <p:sldId id="287" r:id="rId21"/>
    <p:sldId id="352" r:id="rId22"/>
    <p:sldId id="288" r:id="rId23"/>
    <p:sldId id="289" r:id="rId24"/>
    <p:sldId id="353" r:id="rId25"/>
    <p:sldId id="282" r:id="rId26"/>
    <p:sldId id="344" r:id="rId27"/>
    <p:sldId id="338" r:id="rId28"/>
    <p:sldId id="271" r:id="rId29"/>
    <p:sldId id="428" r:id="rId30"/>
    <p:sldId id="317" r:id="rId31"/>
    <p:sldId id="384" r:id="rId32"/>
    <p:sldId id="270" r:id="rId33"/>
    <p:sldId id="272" r:id="rId34"/>
    <p:sldId id="276" r:id="rId35"/>
    <p:sldId id="277" r:id="rId36"/>
    <p:sldId id="279" r:id="rId37"/>
    <p:sldId id="481" r:id="rId38"/>
    <p:sldId id="482" r:id="rId39"/>
    <p:sldId id="256" r:id="rId40"/>
    <p:sldId id="257" r:id="rId41"/>
    <p:sldId id="258" r:id="rId42"/>
    <p:sldId id="485" r:id="rId43"/>
    <p:sldId id="265" r:id="rId44"/>
    <p:sldId id="268" r:id="rId45"/>
    <p:sldId id="486" r:id="rId46"/>
    <p:sldId id="487" r:id="rId47"/>
    <p:sldId id="275" r:id="rId48"/>
    <p:sldId id="259" r:id="rId49"/>
    <p:sldId id="488" r:id="rId50"/>
    <p:sldId id="489" r:id="rId51"/>
    <p:sldId id="483" r:id="rId52"/>
    <p:sldId id="484" r:id="rId53"/>
    <p:sldId id="496" r:id="rId54"/>
    <p:sldId id="494" r:id="rId55"/>
    <p:sldId id="495" r:id="rId56"/>
    <p:sldId id="491" r:id="rId57"/>
    <p:sldId id="492" r:id="rId58"/>
    <p:sldId id="490" r:id="rId59"/>
    <p:sldId id="493"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42613-4389-4269-829B-C99E75B09576}" v="24" dt="2025-01-18T03:54:40.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00" autoAdjust="0"/>
    <p:restoredTop sz="94660" autoAdjust="0"/>
  </p:normalViewPr>
  <p:slideViewPr>
    <p:cSldViewPr snapToGrid="0">
      <p:cViewPr varScale="1">
        <p:scale>
          <a:sx n="90" d="100"/>
          <a:sy n="90" d="100"/>
        </p:scale>
        <p:origin x="96" y="4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lma Cohen" userId="b67ece850c80ab14" providerId="LiveId" clId="{A8542613-4389-4269-829B-C99E75B09576}"/>
    <pc:docChg chg="undo custSel addSld delSld modSld sldOrd">
      <pc:chgData name="Thelma Cohen" userId="b67ece850c80ab14" providerId="LiveId" clId="{A8542613-4389-4269-829B-C99E75B09576}" dt="2025-01-18T03:55:17.421" v="316" actId="1076"/>
      <pc:docMkLst>
        <pc:docMk/>
      </pc:docMkLst>
      <pc:sldChg chg="modSp add del mod">
        <pc:chgData name="Thelma Cohen" userId="b67ece850c80ab14" providerId="LiveId" clId="{A8542613-4389-4269-829B-C99E75B09576}" dt="2025-01-18T03:21:44.433" v="12"/>
        <pc:sldMkLst>
          <pc:docMk/>
          <pc:sldMk cId="2586058810" sldId="256"/>
        </pc:sldMkLst>
        <pc:spChg chg="mod">
          <ac:chgData name="Thelma Cohen" userId="b67ece850c80ab14" providerId="LiveId" clId="{A8542613-4389-4269-829B-C99E75B09576}" dt="2025-01-18T03:21:39.450" v="11"/>
          <ac:spMkLst>
            <pc:docMk/>
            <pc:sldMk cId="2586058810" sldId="256"/>
            <ac:spMk id="2" creationId="{CFE75451-6A4B-484B-9ED1-353CCE25B0F4}"/>
          </ac:spMkLst>
        </pc:spChg>
        <pc:spChg chg="mod">
          <ac:chgData name="Thelma Cohen" userId="b67ece850c80ab14" providerId="LiveId" clId="{A8542613-4389-4269-829B-C99E75B09576}" dt="2025-01-18T03:21:39.450" v="11"/>
          <ac:spMkLst>
            <pc:docMk/>
            <pc:sldMk cId="2586058810" sldId="256"/>
            <ac:spMk id="3" creationId="{0236A1B4-B8D1-4A72-8E20-0703F54BF1FE}"/>
          </ac:spMkLst>
        </pc:spChg>
      </pc:sldChg>
      <pc:sldChg chg="modSp add del mod">
        <pc:chgData name="Thelma Cohen" userId="b67ece850c80ab14" providerId="LiveId" clId="{A8542613-4389-4269-829B-C99E75B09576}" dt="2025-01-18T03:21:44.433" v="12"/>
        <pc:sldMkLst>
          <pc:docMk/>
          <pc:sldMk cId="1713219598" sldId="257"/>
        </pc:sldMkLst>
        <pc:spChg chg="mod">
          <ac:chgData name="Thelma Cohen" userId="b67ece850c80ab14" providerId="LiveId" clId="{A8542613-4389-4269-829B-C99E75B09576}" dt="2025-01-18T03:21:39.450" v="11"/>
          <ac:spMkLst>
            <pc:docMk/>
            <pc:sldMk cId="1713219598" sldId="257"/>
            <ac:spMk id="3" creationId="{5671D7E5-EF66-4BCD-8DAA-E9061157F0BE}"/>
          </ac:spMkLst>
        </pc:spChg>
      </pc:sldChg>
      <pc:sldChg chg="modSp add del mod">
        <pc:chgData name="Thelma Cohen" userId="b67ece850c80ab14" providerId="LiveId" clId="{A8542613-4389-4269-829B-C99E75B09576}" dt="2025-01-18T03:21:44.433" v="12"/>
        <pc:sldMkLst>
          <pc:docMk/>
          <pc:sldMk cId="3571516367" sldId="258"/>
        </pc:sldMkLst>
        <pc:spChg chg="mod">
          <ac:chgData name="Thelma Cohen" userId="b67ece850c80ab14" providerId="LiveId" clId="{A8542613-4389-4269-829B-C99E75B09576}" dt="2025-01-18T03:21:39.450" v="11"/>
          <ac:spMkLst>
            <pc:docMk/>
            <pc:sldMk cId="3571516367" sldId="258"/>
            <ac:spMk id="3" creationId="{9D5232F9-FD00-464A-9F17-619C91AEF8F3}"/>
          </ac:spMkLst>
        </pc:spChg>
      </pc:sldChg>
      <pc:sldChg chg="add del">
        <pc:chgData name="Thelma Cohen" userId="b67ece850c80ab14" providerId="LiveId" clId="{A8542613-4389-4269-829B-C99E75B09576}" dt="2025-01-18T03:21:44.433" v="12"/>
        <pc:sldMkLst>
          <pc:docMk/>
          <pc:sldMk cId="332104327" sldId="259"/>
        </pc:sldMkLst>
      </pc:sldChg>
      <pc:sldChg chg="add del">
        <pc:chgData name="Thelma Cohen" userId="b67ece850c80ab14" providerId="LiveId" clId="{A8542613-4389-4269-829B-C99E75B09576}" dt="2025-01-18T03:21:44.433" v="12"/>
        <pc:sldMkLst>
          <pc:docMk/>
          <pc:sldMk cId="744379741" sldId="265"/>
        </pc:sldMkLst>
      </pc:sldChg>
      <pc:sldChg chg="add del">
        <pc:chgData name="Thelma Cohen" userId="b67ece850c80ab14" providerId="LiveId" clId="{A8542613-4389-4269-829B-C99E75B09576}" dt="2025-01-18T03:21:44.433" v="12"/>
        <pc:sldMkLst>
          <pc:docMk/>
          <pc:sldMk cId="2303579910" sldId="268"/>
        </pc:sldMkLst>
      </pc:sldChg>
      <pc:sldChg chg="add del">
        <pc:chgData name="Thelma Cohen" userId="b67ece850c80ab14" providerId="LiveId" clId="{A8542613-4389-4269-829B-C99E75B09576}" dt="2025-01-18T03:21:44.433" v="12"/>
        <pc:sldMkLst>
          <pc:docMk/>
          <pc:sldMk cId="2503176611" sldId="275"/>
        </pc:sldMkLst>
      </pc:sldChg>
      <pc:sldChg chg="addSp modSp mod setBg">
        <pc:chgData name="Thelma Cohen" userId="b67ece850c80ab14" providerId="LiveId" clId="{A8542613-4389-4269-829B-C99E75B09576}" dt="2025-01-18T03:23:02.697" v="48" actId="1076"/>
        <pc:sldMkLst>
          <pc:docMk/>
          <pc:sldMk cId="3302690579" sldId="482"/>
        </pc:sldMkLst>
        <pc:spChg chg="add mod">
          <ac:chgData name="Thelma Cohen" userId="b67ece850c80ab14" providerId="LiveId" clId="{A8542613-4389-4269-829B-C99E75B09576}" dt="2025-01-18T03:23:02.697" v="48" actId="1076"/>
          <ac:spMkLst>
            <pc:docMk/>
            <pc:sldMk cId="3302690579" sldId="482"/>
            <ac:spMk id="2" creationId="{84B4304A-C999-EA25-68D8-3C42FAA60528}"/>
          </ac:spMkLst>
        </pc:spChg>
      </pc:sldChg>
      <pc:sldChg chg="addSp modSp mod setBg">
        <pc:chgData name="Thelma Cohen" userId="b67ece850c80ab14" providerId="LiveId" clId="{A8542613-4389-4269-829B-C99E75B09576}" dt="2025-01-18T03:26:08.610" v="77"/>
        <pc:sldMkLst>
          <pc:docMk/>
          <pc:sldMk cId="1902262003" sldId="483"/>
        </pc:sldMkLst>
        <pc:spChg chg="add mod">
          <ac:chgData name="Thelma Cohen" userId="b67ece850c80ab14" providerId="LiveId" clId="{A8542613-4389-4269-829B-C99E75B09576}" dt="2025-01-18T03:26:08.610" v="77"/>
          <ac:spMkLst>
            <pc:docMk/>
            <pc:sldMk cId="1902262003" sldId="483"/>
            <ac:spMk id="2" creationId="{58D934EB-FC49-7459-A1AF-09854D01301C}"/>
          </ac:spMkLst>
        </pc:spChg>
      </pc:sldChg>
      <pc:sldChg chg="addSp modSp mod">
        <pc:chgData name="Thelma Cohen" userId="b67ece850c80ab14" providerId="LiveId" clId="{A8542613-4389-4269-829B-C99E75B09576}" dt="2025-01-18T03:35:48.754" v="140" actId="207"/>
        <pc:sldMkLst>
          <pc:docMk/>
          <pc:sldMk cId="3553701555" sldId="484"/>
        </pc:sldMkLst>
        <pc:spChg chg="add mod">
          <ac:chgData name="Thelma Cohen" userId="b67ece850c80ab14" providerId="LiveId" clId="{A8542613-4389-4269-829B-C99E75B09576}" dt="2025-01-18T03:35:13.282" v="133" actId="113"/>
          <ac:spMkLst>
            <pc:docMk/>
            <pc:sldMk cId="3553701555" sldId="484"/>
            <ac:spMk id="3" creationId="{DA0C488F-58F8-30B9-6C49-0FFAF1A6C54C}"/>
          </ac:spMkLst>
        </pc:spChg>
        <pc:spChg chg="add mod">
          <ac:chgData name="Thelma Cohen" userId="b67ece850c80ab14" providerId="LiveId" clId="{A8542613-4389-4269-829B-C99E75B09576}" dt="2025-01-18T03:35:20.343" v="136" actId="113"/>
          <ac:spMkLst>
            <pc:docMk/>
            <pc:sldMk cId="3553701555" sldId="484"/>
            <ac:spMk id="4" creationId="{45846A75-9A39-CF91-57E0-BEB044660FC8}"/>
          </ac:spMkLst>
        </pc:spChg>
        <pc:spChg chg="add mod">
          <ac:chgData name="Thelma Cohen" userId="b67ece850c80ab14" providerId="LiveId" clId="{A8542613-4389-4269-829B-C99E75B09576}" dt="2025-01-18T03:35:48.754" v="140" actId="207"/>
          <ac:spMkLst>
            <pc:docMk/>
            <pc:sldMk cId="3553701555" sldId="484"/>
            <ac:spMk id="6" creationId="{AEFC7F95-6636-4C6A-A381-0DDDEA2B027D}"/>
          </ac:spMkLst>
        </pc:spChg>
      </pc:sldChg>
      <pc:sldChg chg="modSp add del mod">
        <pc:chgData name="Thelma Cohen" userId="b67ece850c80ab14" providerId="LiveId" clId="{A8542613-4389-4269-829B-C99E75B09576}" dt="2025-01-18T03:21:44.433" v="12"/>
        <pc:sldMkLst>
          <pc:docMk/>
          <pc:sldMk cId="379728094" sldId="485"/>
        </pc:sldMkLst>
        <pc:spChg chg="mod">
          <ac:chgData name="Thelma Cohen" userId="b67ece850c80ab14" providerId="LiveId" clId="{A8542613-4389-4269-829B-C99E75B09576}" dt="2025-01-18T03:21:39.450" v="11"/>
          <ac:spMkLst>
            <pc:docMk/>
            <pc:sldMk cId="379728094" sldId="485"/>
            <ac:spMk id="2" creationId="{B1FE5F11-B7B9-4B80-8C6A-A8A7A7190B77}"/>
          </ac:spMkLst>
        </pc:spChg>
        <pc:spChg chg="mod">
          <ac:chgData name="Thelma Cohen" userId="b67ece850c80ab14" providerId="LiveId" clId="{A8542613-4389-4269-829B-C99E75B09576}" dt="2025-01-18T03:21:39.450" v="11"/>
          <ac:spMkLst>
            <pc:docMk/>
            <pc:sldMk cId="379728094" sldId="485"/>
            <ac:spMk id="3" creationId="{DA8AFAA9-633A-475C-B8ED-840A34F7294D}"/>
          </ac:spMkLst>
        </pc:spChg>
      </pc:sldChg>
      <pc:sldChg chg="modSp add del mod">
        <pc:chgData name="Thelma Cohen" userId="b67ece850c80ab14" providerId="LiveId" clId="{A8542613-4389-4269-829B-C99E75B09576}" dt="2025-01-18T03:21:44.433" v="12"/>
        <pc:sldMkLst>
          <pc:docMk/>
          <pc:sldMk cId="1896331176" sldId="486"/>
        </pc:sldMkLst>
        <pc:spChg chg="mod">
          <ac:chgData name="Thelma Cohen" userId="b67ece850c80ab14" providerId="LiveId" clId="{A8542613-4389-4269-829B-C99E75B09576}" dt="2025-01-18T03:21:39.450" v="11"/>
          <ac:spMkLst>
            <pc:docMk/>
            <pc:sldMk cId="1896331176" sldId="486"/>
            <ac:spMk id="2" creationId="{A4C387D8-F9E6-0B4D-B5F5-6B4E3263FF5A}"/>
          </ac:spMkLst>
        </pc:spChg>
        <pc:spChg chg="mod">
          <ac:chgData name="Thelma Cohen" userId="b67ece850c80ab14" providerId="LiveId" clId="{A8542613-4389-4269-829B-C99E75B09576}" dt="2025-01-18T03:21:39.450" v="11"/>
          <ac:spMkLst>
            <pc:docMk/>
            <pc:sldMk cId="1896331176" sldId="486"/>
            <ac:spMk id="9" creationId="{F4F24C78-6F24-762D-0F3F-D5DA03A621AF}"/>
          </ac:spMkLst>
        </pc:spChg>
      </pc:sldChg>
      <pc:sldChg chg="add del">
        <pc:chgData name="Thelma Cohen" userId="b67ece850c80ab14" providerId="LiveId" clId="{A8542613-4389-4269-829B-C99E75B09576}" dt="2025-01-18T03:21:44.433" v="12"/>
        <pc:sldMkLst>
          <pc:docMk/>
          <pc:sldMk cId="4124892139" sldId="487"/>
        </pc:sldMkLst>
      </pc:sldChg>
      <pc:sldChg chg="modSp add del mod">
        <pc:chgData name="Thelma Cohen" userId="b67ece850c80ab14" providerId="LiveId" clId="{A8542613-4389-4269-829B-C99E75B09576}" dt="2025-01-18T03:21:44.433" v="12"/>
        <pc:sldMkLst>
          <pc:docMk/>
          <pc:sldMk cId="1742861620" sldId="488"/>
        </pc:sldMkLst>
        <pc:spChg chg="mod">
          <ac:chgData name="Thelma Cohen" userId="b67ece850c80ab14" providerId="LiveId" clId="{A8542613-4389-4269-829B-C99E75B09576}" dt="2025-01-18T03:21:39.450" v="11"/>
          <ac:spMkLst>
            <pc:docMk/>
            <pc:sldMk cId="1742861620" sldId="488"/>
            <ac:spMk id="3" creationId="{FED19BCA-B61F-4EA6-A1FB-CCA3BD8506FB}"/>
          </ac:spMkLst>
        </pc:spChg>
      </pc:sldChg>
      <pc:sldChg chg="add del">
        <pc:chgData name="Thelma Cohen" userId="b67ece850c80ab14" providerId="LiveId" clId="{A8542613-4389-4269-829B-C99E75B09576}" dt="2025-01-18T03:21:44.433" v="12"/>
        <pc:sldMkLst>
          <pc:docMk/>
          <pc:sldMk cId="1969787568" sldId="489"/>
        </pc:sldMkLst>
      </pc:sldChg>
      <pc:sldChg chg="addSp modSp new mod setBg">
        <pc:chgData name="Thelma Cohen" userId="b67ece850c80ab14" providerId="LiveId" clId="{A8542613-4389-4269-829B-C99E75B09576}" dt="2025-01-18T03:55:17.421" v="316" actId="1076"/>
        <pc:sldMkLst>
          <pc:docMk/>
          <pc:sldMk cId="2920518039" sldId="490"/>
        </pc:sldMkLst>
        <pc:spChg chg="add mod">
          <ac:chgData name="Thelma Cohen" userId="b67ece850c80ab14" providerId="LiveId" clId="{A8542613-4389-4269-829B-C99E75B09576}" dt="2025-01-18T03:55:17.421" v="316" actId="1076"/>
          <ac:spMkLst>
            <pc:docMk/>
            <pc:sldMk cId="2920518039" sldId="490"/>
            <ac:spMk id="3" creationId="{1F857DE4-6D8A-9251-D44B-79C0AF8290E6}"/>
          </ac:spMkLst>
        </pc:spChg>
      </pc:sldChg>
      <pc:sldChg chg="addSp modSp new mod ord setBg">
        <pc:chgData name="Thelma Cohen" userId="b67ece850c80ab14" providerId="LiveId" clId="{A8542613-4389-4269-829B-C99E75B09576}" dt="2025-01-18T03:54:23.889" v="309" actId="207"/>
        <pc:sldMkLst>
          <pc:docMk/>
          <pc:sldMk cId="1278935835" sldId="491"/>
        </pc:sldMkLst>
        <pc:spChg chg="add mod">
          <ac:chgData name="Thelma Cohen" userId="b67ece850c80ab14" providerId="LiveId" clId="{A8542613-4389-4269-829B-C99E75B09576}" dt="2025-01-18T03:54:23.889" v="309" actId="207"/>
          <ac:spMkLst>
            <pc:docMk/>
            <pc:sldMk cId="1278935835" sldId="491"/>
            <ac:spMk id="3" creationId="{91248746-9D8B-C37B-257C-340D6C819596}"/>
          </ac:spMkLst>
        </pc:spChg>
      </pc:sldChg>
      <pc:sldChg chg="addSp modSp new mod setBg">
        <pc:chgData name="Thelma Cohen" userId="b67ece850c80ab14" providerId="LiveId" clId="{A8542613-4389-4269-829B-C99E75B09576}" dt="2025-01-18T03:55:08.705" v="314" actId="207"/>
        <pc:sldMkLst>
          <pc:docMk/>
          <pc:sldMk cId="1416069345" sldId="492"/>
        </pc:sldMkLst>
        <pc:spChg chg="add mod">
          <ac:chgData name="Thelma Cohen" userId="b67ece850c80ab14" providerId="LiveId" clId="{A8542613-4389-4269-829B-C99E75B09576}" dt="2025-01-18T03:55:08.705" v="314" actId="207"/>
          <ac:spMkLst>
            <pc:docMk/>
            <pc:sldMk cId="1416069345" sldId="492"/>
            <ac:spMk id="3" creationId="{81BC2638-68D6-0186-32D9-A5B79ECA7ACF}"/>
          </ac:spMkLst>
        </pc:spChg>
      </pc:sldChg>
      <pc:sldChg chg="addSp modSp new mod setBg">
        <pc:chgData name="Thelma Cohen" userId="b67ece850c80ab14" providerId="LiveId" clId="{A8542613-4389-4269-829B-C99E75B09576}" dt="2025-01-18T03:54:58.930" v="313" actId="207"/>
        <pc:sldMkLst>
          <pc:docMk/>
          <pc:sldMk cId="2786681409" sldId="493"/>
        </pc:sldMkLst>
        <pc:spChg chg="add mod">
          <ac:chgData name="Thelma Cohen" userId="b67ece850c80ab14" providerId="LiveId" clId="{A8542613-4389-4269-829B-C99E75B09576}" dt="2025-01-18T03:54:58.930" v="313" actId="207"/>
          <ac:spMkLst>
            <pc:docMk/>
            <pc:sldMk cId="2786681409" sldId="493"/>
            <ac:spMk id="3" creationId="{97379006-DB2B-181B-03AD-1F21B63CA430}"/>
          </ac:spMkLst>
        </pc:spChg>
      </pc:sldChg>
      <pc:sldChg chg="addSp delSp modSp new mod">
        <pc:chgData name="Thelma Cohen" userId="b67ece850c80ab14" providerId="LiveId" clId="{A8542613-4389-4269-829B-C99E75B09576}" dt="2025-01-18T03:46:59.025" v="273" actId="14100"/>
        <pc:sldMkLst>
          <pc:docMk/>
          <pc:sldMk cId="1740935213" sldId="494"/>
        </pc:sldMkLst>
        <pc:picChg chg="add del mod">
          <ac:chgData name="Thelma Cohen" userId="b67ece850c80ab14" providerId="LiveId" clId="{A8542613-4389-4269-829B-C99E75B09576}" dt="2025-01-18T03:46:32.880" v="263" actId="21"/>
          <ac:picMkLst>
            <pc:docMk/>
            <pc:sldMk cId="1740935213" sldId="494"/>
            <ac:picMk id="3" creationId="{22334993-ECBE-3350-CCC6-B80E8F76D5E1}"/>
          </ac:picMkLst>
        </pc:picChg>
        <pc:picChg chg="add del mod">
          <ac:chgData name="Thelma Cohen" userId="b67ece850c80ab14" providerId="LiveId" clId="{A8542613-4389-4269-829B-C99E75B09576}" dt="2025-01-18T03:44:48.533" v="242" actId="478"/>
          <ac:picMkLst>
            <pc:docMk/>
            <pc:sldMk cId="1740935213" sldId="494"/>
            <ac:picMk id="5" creationId="{0BA4567F-3191-0C78-1DD5-FBC1EDF0338D}"/>
          </ac:picMkLst>
        </pc:picChg>
        <pc:picChg chg="add del mod">
          <ac:chgData name="Thelma Cohen" userId="b67ece850c80ab14" providerId="LiveId" clId="{A8542613-4389-4269-829B-C99E75B09576}" dt="2025-01-18T03:45:42.952" v="254" actId="21"/>
          <ac:picMkLst>
            <pc:docMk/>
            <pc:sldMk cId="1740935213" sldId="494"/>
            <ac:picMk id="7" creationId="{8E06375D-1B12-DFF6-98B7-10B2733F2CF7}"/>
          </ac:picMkLst>
        </pc:picChg>
        <pc:picChg chg="add del mod">
          <ac:chgData name="Thelma Cohen" userId="b67ece850c80ab14" providerId="LiveId" clId="{A8542613-4389-4269-829B-C99E75B09576}" dt="2025-01-18T03:44:35.161" v="238" actId="478"/>
          <ac:picMkLst>
            <pc:docMk/>
            <pc:sldMk cId="1740935213" sldId="494"/>
            <ac:picMk id="9" creationId="{20EDA225-DE7B-3ECF-1E52-A5CA75538BAB}"/>
          </ac:picMkLst>
        </pc:picChg>
        <pc:picChg chg="add del mod">
          <ac:chgData name="Thelma Cohen" userId="b67ece850c80ab14" providerId="LiveId" clId="{A8542613-4389-4269-829B-C99E75B09576}" dt="2025-01-18T03:44:25.901" v="234" actId="21"/>
          <ac:picMkLst>
            <pc:docMk/>
            <pc:sldMk cId="1740935213" sldId="494"/>
            <ac:picMk id="11" creationId="{3B573EB2-4101-6BBA-44A5-373FD6C08ACB}"/>
          </ac:picMkLst>
        </pc:picChg>
        <pc:picChg chg="add del mod">
          <ac:chgData name="Thelma Cohen" userId="b67ece850c80ab14" providerId="LiveId" clId="{A8542613-4389-4269-829B-C99E75B09576}" dt="2025-01-18T03:44:25.901" v="234" actId="21"/>
          <ac:picMkLst>
            <pc:docMk/>
            <pc:sldMk cId="1740935213" sldId="494"/>
            <ac:picMk id="13" creationId="{F2467156-0DF9-1EA2-EED7-C0C347A99588}"/>
          </ac:picMkLst>
        </pc:picChg>
        <pc:picChg chg="add del mod">
          <ac:chgData name="Thelma Cohen" userId="b67ece850c80ab14" providerId="LiveId" clId="{A8542613-4389-4269-829B-C99E75B09576}" dt="2025-01-18T03:44:25.901" v="234" actId="21"/>
          <ac:picMkLst>
            <pc:docMk/>
            <pc:sldMk cId="1740935213" sldId="494"/>
            <ac:picMk id="15" creationId="{AA71C23C-9DFF-5701-539C-769CE8C49C31}"/>
          </ac:picMkLst>
        </pc:picChg>
        <pc:picChg chg="add mod">
          <ac:chgData name="Thelma Cohen" userId="b67ece850c80ab14" providerId="LiveId" clId="{A8542613-4389-4269-829B-C99E75B09576}" dt="2025-01-18T03:46:51.705" v="270" actId="1076"/>
          <ac:picMkLst>
            <pc:docMk/>
            <pc:sldMk cId="1740935213" sldId="494"/>
            <ac:picMk id="16" creationId="{3B573EB2-4101-6BBA-44A5-373FD6C08ACB}"/>
          </ac:picMkLst>
        </pc:picChg>
        <pc:picChg chg="add mod">
          <ac:chgData name="Thelma Cohen" userId="b67ece850c80ab14" providerId="LiveId" clId="{A8542613-4389-4269-829B-C99E75B09576}" dt="2025-01-18T03:46:59.025" v="273" actId="14100"/>
          <ac:picMkLst>
            <pc:docMk/>
            <pc:sldMk cId="1740935213" sldId="494"/>
            <ac:picMk id="17" creationId="{8E06375D-1B12-DFF6-98B7-10B2733F2CF7}"/>
          </ac:picMkLst>
        </pc:picChg>
      </pc:sldChg>
      <pc:sldChg chg="addSp delSp modSp new mod">
        <pc:chgData name="Thelma Cohen" userId="b67ece850c80ab14" providerId="LiveId" clId="{A8542613-4389-4269-829B-C99E75B09576}" dt="2025-01-18T03:47:17.696" v="280" actId="1076"/>
        <pc:sldMkLst>
          <pc:docMk/>
          <pc:sldMk cId="3190459968" sldId="495"/>
        </pc:sldMkLst>
        <pc:picChg chg="add mod">
          <ac:chgData name="Thelma Cohen" userId="b67ece850c80ab14" providerId="LiveId" clId="{A8542613-4389-4269-829B-C99E75B09576}" dt="2025-01-18T03:47:15.364" v="279" actId="1076"/>
          <ac:picMkLst>
            <pc:docMk/>
            <pc:sldMk cId="3190459968" sldId="495"/>
            <ac:picMk id="3" creationId="{22334993-ECBE-3350-CCC6-B80E8F76D5E1}"/>
          </ac:picMkLst>
        </pc:picChg>
        <pc:picChg chg="add del mod">
          <ac:chgData name="Thelma Cohen" userId="b67ece850c80ab14" providerId="LiveId" clId="{A8542613-4389-4269-829B-C99E75B09576}" dt="2025-01-18T03:46:14.582" v="258" actId="21"/>
          <ac:picMkLst>
            <pc:docMk/>
            <pc:sldMk cId="3190459968" sldId="495"/>
            <ac:picMk id="7" creationId="{8E06375D-1B12-DFF6-98B7-10B2733F2CF7}"/>
          </ac:picMkLst>
        </pc:picChg>
        <pc:picChg chg="add del mod">
          <ac:chgData name="Thelma Cohen" userId="b67ece850c80ab14" providerId="LiveId" clId="{A8542613-4389-4269-829B-C99E75B09576}" dt="2025-01-18T03:45:28.754" v="248" actId="21"/>
          <ac:picMkLst>
            <pc:docMk/>
            <pc:sldMk cId="3190459968" sldId="495"/>
            <ac:picMk id="11" creationId="{3B573EB2-4101-6BBA-44A5-373FD6C08ACB}"/>
          </ac:picMkLst>
        </pc:picChg>
        <pc:picChg chg="add mod">
          <ac:chgData name="Thelma Cohen" userId="b67ece850c80ab14" providerId="LiveId" clId="{A8542613-4389-4269-829B-C99E75B09576}" dt="2025-01-18T03:47:17.696" v="280" actId="1076"/>
          <ac:picMkLst>
            <pc:docMk/>
            <pc:sldMk cId="3190459968" sldId="495"/>
            <ac:picMk id="13" creationId="{F2467156-0DF9-1EA2-EED7-C0C347A99588}"/>
          </ac:picMkLst>
        </pc:picChg>
        <pc:picChg chg="add del mod">
          <ac:chgData name="Thelma Cohen" userId="b67ece850c80ab14" providerId="LiveId" clId="{A8542613-4389-4269-829B-C99E75B09576}" dt="2025-01-18T03:44:42.542" v="239" actId="21"/>
          <ac:picMkLst>
            <pc:docMk/>
            <pc:sldMk cId="3190459968" sldId="495"/>
            <ac:picMk id="15" creationId="{AA71C23C-9DFF-5701-539C-769CE8C49C31}"/>
          </ac:picMkLst>
        </pc:picChg>
      </pc:sldChg>
      <pc:sldChg chg="addSp delSp modSp new mod ord">
        <pc:chgData name="Thelma Cohen" userId="b67ece850c80ab14" providerId="LiveId" clId="{A8542613-4389-4269-829B-C99E75B09576}" dt="2025-01-18T03:52:21.731" v="306"/>
        <pc:sldMkLst>
          <pc:docMk/>
          <pc:sldMk cId="1812222314" sldId="496"/>
        </pc:sldMkLst>
        <pc:picChg chg="add del mod">
          <ac:chgData name="Thelma Cohen" userId="b67ece850c80ab14" providerId="LiveId" clId="{A8542613-4389-4269-829B-C99E75B09576}" dt="2025-01-18T03:51:37.150" v="290" actId="21"/>
          <ac:picMkLst>
            <pc:docMk/>
            <pc:sldMk cId="1812222314" sldId="496"/>
            <ac:picMk id="3" creationId="{E2F53B00-2975-7774-6AAB-C0E7D17F287C}"/>
          </ac:picMkLst>
        </pc:picChg>
        <pc:picChg chg="add mod">
          <ac:chgData name="Thelma Cohen" userId="b67ece850c80ab14" providerId="LiveId" clId="{A8542613-4389-4269-829B-C99E75B09576}" dt="2025-01-18T03:52:17.563" v="303" actId="1076"/>
          <ac:picMkLst>
            <pc:docMk/>
            <pc:sldMk cId="1812222314" sldId="496"/>
            <ac:picMk id="5" creationId="{3330FCB1-0299-2673-687A-DD6CD77566D7}"/>
          </ac:picMkLst>
        </pc:picChg>
        <pc:picChg chg="add del mod">
          <ac:chgData name="Thelma Cohen" userId="b67ece850c80ab14" providerId="LiveId" clId="{A8542613-4389-4269-829B-C99E75B09576}" dt="2025-01-18T03:51:56.322" v="296" actId="478"/>
          <ac:picMkLst>
            <pc:docMk/>
            <pc:sldMk cId="1812222314" sldId="496"/>
            <ac:picMk id="7" creationId="{71BFF3F4-AC13-8D2A-38FD-3A909E6D1C87}"/>
          </ac:picMkLst>
        </pc:picChg>
        <pc:picChg chg="add mod">
          <ac:chgData name="Thelma Cohen" userId="b67ece850c80ab14" providerId="LiveId" clId="{A8542613-4389-4269-829B-C99E75B09576}" dt="2025-01-18T03:52:19.003" v="304" actId="1076"/>
          <ac:picMkLst>
            <pc:docMk/>
            <pc:sldMk cId="1812222314" sldId="496"/>
            <ac:picMk id="8" creationId="{E2F53B00-2975-7774-6AAB-C0E7D17F287C}"/>
          </ac:picMkLst>
        </pc:picChg>
      </pc:sldChg>
      <pc:sldChg chg="new del">
        <pc:chgData name="Thelma Cohen" userId="b67ece850c80ab14" providerId="LiveId" clId="{A8542613-4389-4269-829B-C99E75B09576}" dt="2025-01-18T03:52:28.468" v="307" actId="47"/>
        <pc:sldMkLst>
          <pc:docMk/>
          <pc:sldMk cId="2295448870" sldId="49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046479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228623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2504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1521415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2998286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92319189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294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518000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94792482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5512184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22798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4193588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249048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75228273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78601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1/17/2025</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1/17/2025</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1/17/2025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131074525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2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C08EB-66BA-59C8-F9D4-1E60536DD183}"/>
              </a:ext>
            </a:extLst>
          </p:cNvPr>
          <p:cNvSpPr txBox="1"/>
          <p:nvPr/>
        </p:nvSpPr>
        <p:spPr>
          <a:xfrm>
            <a:off x="0" y="1881963"/>
            <a:ext cx="6783573" cy="2554545"/>
          </a:xfrm>
          <a:prstGeom prst="rect">
            <a:avLst/>
          </a:prstGeom>
          <a:noFill/>
        </p:spPr>
        <p:txBody>
          <a:bodyPr wrap="square" rtlCol="0">
            <a:spAutoFit/>
          </a:bodyPr>
          <a:lstStyle/>
          <a:p>
            <a:r>
              <a:rPr lang="en-US" sz="8000" i="1" dirty="0">
                <a:solidFill>
                  <a:schemeClr val="bg1"/>
                </a:solidFill>
                <a:effectLst>
                  <a:outerShdw blurRad="38100" dist="38100" dir="2700000" algn="tl">
                    <a:srgbClr val="000000">
                      <a:alpha val="43137"/>
                    </a:srgbClr>
                  </a:outerShdw>
                </a:effectLst>
                <a:latin typeface="Edwardian Script ITC" panose="030303020407070D0804" pitchFamily="66" charset="0"/>
              </a:rPr>
              <a:t>Sunday, January 12 ,</a:t>
            </a:r>
            <a:endParaRPr lang="en-GB" sz="8000" i="1" dirty="0">
              <a:solidFill>
                <a:schemeClr val="bg1"/>
              </a:solidFill>
              <a:effectLst>
                <a:outerShdw blurRad="38100" dist="38100" dir="2700000" algn="tl">
                  <a:srgbClr val="000000">
                    <a:alpha val="43137"/>
                  </a:srgbClr>
                </a:outerShdw>
              </a:effectLst>
              <a:latin typeface="Edwardian Script ITC" panose="030303020407070D0804" pitchFamily="66" charset="0"/>
            </a:endParaRPr>
          </a:p>
        </p:txBody>
      </p:sp>
      <p:pic>
        <p:nvPicPr>
          <p:cNvPr id="4" name="Picture 3">
            <a:extLst>
              <a:ext uri="{FF2B5EF4-FFF2-40B4-BE49-F238E27FC236}">
                <a16:creationId xmlns:a16="http://schemas.microsoft.com/office/drawing/2014/main" id="{EE28DDB3-BE0A-FBAA-A89E-E23DD3856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346" y="1142870"/>
            <a:ext cx="4501109" cy="3631147"/>
          </a:xfrm>
          <a:prstGeom prst="ellipse">
            <a:avLst/>
          </a:prstGeom>
          <a:ln>
            <a:noFill/>
          </a:ln>
          <a:effectLst>
            <a:glow rad="1155700">
              <a:schemeClr val="accent1">
                <a:alpha val="40000"/>
              </a:schemeClr>
            </a:glow>
            <a:softEdge rad="112500"/>
          </a:effectLst>
        </p:spPr>
      </p:pic>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1B49F"/>
            </a:gs>
            <a:gs pos="0">
              <a:srgbClr val="FFFF00"/>
            </a:gs>
            <a:gs pos="1000">
              <a:srgbClr val="FFFF00"/>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8013E-C170-82B8-6405-94251A17CC0C}"/>
              </a:ext>
            </a:extLst>
          </p:cNvPr>
          <p:cNvSpPr txBox="1"/>
          <p:nvPr/>
        </p:nvSpPr>
        <p:spPr>
          <a:xfrm>
            <a:off x="511241" y="709642"/>
            <a:ext cx="11169517" cy="5170646"/>
          </a:xfrm>
          <a:prstGeom prst="rect">
            <a:avLst/>
          </a:prstGeom>
          <a:noFill/>
        </p:spPr>
        <p:txBody>
          <a:bodyPr wrap="square">
            <a:spAutoFit/>
          </a:bodyPr>
          <a:lstStyle/>
          <a:p>
            <a:pPr marL="0" marR="0">
              <a:spcBef>
                <a:spcPts val="0"/>
              </a:spcBef>
              <a:spcAft>
                <a:spcPts val="0"/>
              </a:spcAft>
            </a:pPr>
            <a:r>
              <a:rPr lang="en-US" sz="6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Leader: </a:t>
            </a:r>
            <a:r>
              <a:rPr lang="en-US" sz="66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is here. May we pay attention and discern how God brings us together in the familiar and the unfamiliar to be and become the Body of Christ.</a:t>
            </a:r>
            <a:endParaRPr lang="en-US" sz="6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67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1B49F"/>
            </a:gs>
            <a:gs pos="0">
              <a:srgbClr val="FFFF00"/>
            </a:gs>
            <a:gs pos="1000">
              <a:srgbClr val="FFFF00"/>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1555BB-061A-4761-4495-C55FB82AE551}"/>
              </a:ext>
            </a:extLst>
          </p:cNvPr>
          <p:cNvSpPr txBox="1"/>
          <p:nvPr/>
        </p:nvSpPr>
        <p:spPr>
          <a:xfrm>
            <a:off x="584597" y="726720"/>
            <a:ext cx="11022805" cy="5632311"/>
          </a:xfrm>
          <a:prstGeom prst="rect">
            <a:avLst/>
          </a:prstGeom>
          <a:noFill/>
        </p:spPr>
        <p:txBody>
          <a:bodyPr wrap="square">
            <a:spAutoFit/>
          </a:bodyPr>
          <a:lstStyle/>
          <a:p>
            <a:pPr marL="0" marR="0">
              <a:spcBef>
                <a:spcPts val="0"/>
              </a:spcBef>
              <a:spcAft>
                <a:spcPts val="0"/>
              </a:spcAft>
            </a:pPr>
            <a:r>
              <a:rPr lang="en-US" sz="7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ALL</a:t>
            </a:r>
            <a:r>
              <a:rPr lang="en-US" sz="7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7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May we notice and join in God’s work of forming us for community as we worship today.  AMEN!</a:t>
            </a:r>
            <a:endParaRPr lang="en-US" sz="7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643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96948" y="637954"/>
            <a:ext cx="11398103" cy="5202517"/>
          </a:xfrm>
        </p:spPr>
        <p:txBody>
          <a:bodyPr vert="horz" lIns="91440" tIns="45720" rIns="91440" bIns="0" rtlCol="0" anchor="ctr">
            <a:noAutofit/>
          </a:bodyPr>
          <a:lstStyle/>
          <a:p>
            <a:pPr algn="ctr"/>
            <a:r>
              <a:rPr lang="en-US" sz="7200" b="1" dirty="0">
                <a:solidFill>
                  <a:schemeClr val="bg1"/>
                </a:solidFill>
                <a:latin typeface="Arial Rounded MT Bold" panose="020F0704030504030204" pitchFamily="34" charset="0"/>
                <a:cs typeface="Calibri Light" panose="020F0302020204030204" pitchFamily="34" charset="0"/>
              </a:rPr>
              <a:t>Opening Hymn </a:t>
            </a:r>
            <a:br>
              <a:rPr lang="en-US" sz="7200" b="1" dirty="0">
                <a:solidFill>
                  <a:schemeClr val="bg1"/>
                </a:solidFill>
                <a:latin typeface="Arial Rounded MT Bold" panose="020F0704030504030204" pitchFamily="34" charset="0"/>
                <a:cs typeface="Calibri Light" panose="020F0302020204030204" pitchFamily="34" charset="0"/>
              </a:rPr>
            </a:br>
            <a:r>
              <a:rPr lang="en-US" sz="7200" b="1" dirty="0">
                <a:solidFill>
                  <a:schemeClr val="bg1"/>
                </a:solidFill>
                <a:latin typeface="Arial Rounded MT Bold" panose="020F0704030504030204" pitchFamily="34" charset="0"/>
                <a:cs typeface="Calibri Light" panose="020F0302020204030204" pitchFamily="34" charset="0"/>
              </a:rPr>
              <a:t>“My Hope is Built” #368</a:t>
            </a:r>
            <a:br>
              <a:rPr lang="en-US" sz="7200" b="1" dirty="0">
                <a:solidFill>
                  <a:schemeClr val="bg1"/>
                </a:solidFill>
                <a:latin typeface="Arial Rounded MT Bold" panose="020F0704030504030204" pitchFamily="34" charset="0"/>
                <a:cs typeface="Calibri Light" panose="020F0302020204030204" pitchFamily="34" charset="0"/>
              </a:rPr>
            </a:br>
            <a:endParaRPr lang="en-US" sz="72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2234355" y="2391279"/>
            <a:ext cx="7904358" cy="1446550"/>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endParaRPr lang="en-US" sz="88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B73-19E7-4C30-BB3C-E6C6CF0CC1CD}"/>
              </a:ext>
            </a:extLst>
          </p:cNvPr>
          <p:cNvSpPr>
            <a:spLocks noGrp="1"/>
          </p:cNvSpPr>
          <p:nvPr>
            <p:ph type="title"/>
          </p:nvPr>
        </p:nvSpPr>
        <p:spPr>
          <a:xfrm>
            <a:off x="2915972" y="2246440"/>
            <a:ext cx="6751320" cy="1984120"/>
          </a:xfrm>
        </p:spPr>
        <p:txBody>
          <a:bodyPr vert="horz" lIns="91440" tIns="45720" rIns="91440" bIns="45720" rtlCol="0" anchor="b">
            <a:normAutofit/>
          </a:bodyPr>
          <a:lstStyle/>
          <a:p>
            <a:r>
              <a:rPr lang="en-US" sz="11500" b="1" dirty="0">
                <a:solidFill>
                  <a:schemeClr val="accent1">
                    <a:lumMod val="75000"/>
                  </a:schemeClr>
                </a:solidFill>
                <a:effectLst>
                  <a:outerShdw blurRad="38100" dist="38100" dir="2700000" algn="tl">
                    <a:srgbClr val="000000">
                      <a:alpha val="43137"/>
                    </a:srgbClr>
                  </a:outerShdw>
                </a:effectLst>
                <a:latin typeface="+mn-lt"/>
              </a:rPr>
              <a:t>Response</a:t>
            </a: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197667" y="988828"/>
            <a:ext cx="11796666" cy="5058887"/>
          </a:xfrm>
        </p:spPr>
        <p:txBody>
          <a:bodyPr vert="horz" lIns="91440" tIns="45720" rIns="91440" bIns="45720" rtlCol="0" anchor="b">
            <a:normAutofit fontScale="90000"/>
          </a:bodyPr>
          <a:lstStyle/>
          <a:p>
            <a:pPr algn="ctr"/>
            <a:r>
              <a:rPr lang="en-US" sz="8800" b="1" dirty="0">
                <a:solidFill>
                  <a:schemeClr val="accent1">
                    <a:lumMod val="75000"/>
                  </a:schemeClr>
                </a:solidFill>
                <a:latin typeface="Calibri" panose="020F0502020204030204" pitchFamily="34" charset="0"/>
                <a:cs typeface="Calibri" panose="020F0502020204030204" pitchFamily="34" charset="0"/>
              </a:rPr>
              <a:t>Affirmation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of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Faith</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bg2"/>
                </a:solidFill>
                <a:cs typeface="Calibri" panose="020F0502020204030204" pitchFamily="34" charset="0"/>
              </a:rPr>
              <a:t>“The Apostles’ Creed”</a:t>
            </a: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1343319" y="2314308"/>
            <a:ext cx="9505361" cy="4001432"/>
          </a:xfrm>
        </p:spPr>
        <p:txBody>
          <a:bodyPr>
            <a:noAutofit/>
          </a:bodyPr>
          <a:lstStyle/>
          <a:p>
            <a:r>
              <a:rPr lang="en-US" sz="6000" b="1" dirty="0">
                <a:solidFill>
                  <a:schemeClr val="bg1"/>
                </a:solidFill>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1959446" y="2520537"/>
            <a:ext cx="8974280" cy="3416320"/>
          </a:xfrm>
          <a:prstGeom prst="rect">
            <a:avLst/>
          </a:prstGeom>
        </p:spPr>
        <p:txBody>
          <a:bodyPr wrap="square">
            <a:spAutoFit/>
          </a:bodyPr>
          <a:lstStyle/>
          <a:p>
            <a:r>
              <a:rPr lang="en-US" sz="5400" b="1" dirty="0">
                <a:solidFill>
                  <a:schemeClr val="bg1"/>
                </a:solidFill>
              </a:rPr>
              <a:t>and in Jesus Christ his only Son our Lord: who was conceived by the Holy Spirit, born of the Virgin Mary,</a:t>
            </a:r>
            <a:endParaRPr lang="en-US" sz="5400" dirty="0">
              <a:solidFill>
                <a:schemeClr val="bg1"/>
              </a:solidFill>
            </a:endParaRPr>
          </a:p>
        </p:txBody>
      </p:sp>
    </p:spTree>
    <p:extLst>
      <p:ext uri="{BB962C8B-B14F-4D97-AF65-F5344CB8AC3E}">
        <p14:creationId xmlns:p14="http://schemas.microsoft.com/office/powerpoint/2010/main" val="98609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1742301" y="2505283"/>
            <a:ext cx="8463403" cy="3151238"/>
          </a:xfrm>
        </p:spPr>
        <p:txBody>
          <a:bodyPr>
            <a:normAutofit/>
          </a:bodyPr>
          <a:lstStyle/>
          <a:p>
            <a:r>
              <a:rPr lang="en-US" sz="5400" b="1" dirty="0">
                <a:solidFill>
                  <a:schemeClr val="bg1"/>
                </a:solidFill>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2640272" y="3090097"/>
            <a:ext cx="7514869" cy="2862322"/>
          </a:xfrm>
          <a:prstGeom prst="rect">
            <a:avLst/>
          </a:prstGeom>
        </p:spPr>
        <p:txBody>
          <a:bodyPr wrap="square">
            <a:spAutoFit/>
          </a:bodyPr>
          <a:lstStyle/>
          <a:p>
            <a:r>
              <a:rPr lang="en-US" sz="6000" b="1" dirty="0">
                <a:solidFill>
                  <a:schemeClr val="bg1"/>
                </a:solidFill>
              </a:rPr>
              <a:t>the third day he rose from the dead; he ascended into heaven,</a:t>
            </a:r>
            <a:endParaRPr lang="en-US" sz="6000" dirty="0">
              <a:solidFill>
                <a:schemeClr val="bg1"/>
              </a:solidFill>
            </a:endParaRPr>
          </a:p>
        </p:txBody>
      </p:sp>
    </p:spTree>
    <p:extLst>
      <p:ext uri="{BB962C8B-B14F-4D97-AF65-F5344CB8AC3E}">
        <p14:creationId xmlns:p14="http://schemas.microsoft.com/office/powerpoint/2010/main" val="182057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D3CA86-889F-4862-B832-46452BF1E45C}"/>
              </a:ext>
            </a:extLst>
          </p:cNvPr>
          <p:cNvSpPr txBox="1"/>
          <p:nvPr/>
        </p:nvSpPr>
        <p:spPr>
          <a:xfrm>
            <a:off x="604416" y="1169323"/>
            <a:ext cx="7008495" cy="1446550"/>
          </a:xfrm>
          <a:prstGeom prst="rect">
            <a:avLst/>
          </a:prstGeom>
          <a:noFill/>
        </p:spPr>
        <p:txBody>
          <a:bodyPr wrap="square" rtlCol="0">
            <a:spAutoFit/>
          </a:bodyPr>
          <a:lstStyle/>
          <a:p>
            <a:r>
              <a:rPr lang="en-US" sz="8800" b="1" i="1" dirty="0">
                <a:solidFill>
                  <a:schemeClr val="bg1"/>
                </a:solidFill>
                <a:effectLst>
                  <a:glow rad="63500">
                    <a:schemeClr val="accent4">
                      <a:satMod val="175000"/>
                      <a:alpha val="40000"/>
                    </a:schemeClr>
                  </a:glow>
                  <a:outerShdw blurRad="38100" dist="38100" dir="2700000" algn="tl">
                    <a:srgbClr val="000000">
                      <a:alpha val="43137"/>
                    </a:srgbClr>
                  </a:outerShdw>
                </a:effectLst>
                <a:highlight>
                  <a:srgbClr val="000080"/>
                </a:highlight>
                <a:latin typeface="Constantia" panose="02030602050306030303" pitchFamily="18" charset="0"/>
              </a:rPr>
              <a:t>Processional</a:t>
            </a:r>
          </a:p>
        </p:txBody>
      </p:sp>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1736556" y="2232837"/>
            <a:ext cx="9075858" cy="4242226"/>
          </a:xfrm>
        </p:spPr>
        <p:txBody>
          <a:bodyPr>
            <a:normAutofit/>
          </a:bodyPr>
          <a:lstStyle/>
          <a:p>
            <a:r>
              <a:rPr lang="en-US" sz="54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1652690" y="2254101"/>
            <a:ext cx="8574071" cy="3657601"/>
          </a:xfrm>
        </p:spPr>
        <p:txBody>
          <a:bodyPr>
            <a:normAutofit/>
          </a:bodyPr>
          <a:lstStyle/>
          <a:p>
            <a:r>
              <a:rPr lang="en-US" sz="5400" b="1" dirty="0">
                <a:solidFill>
                  <a:schemeClr val="bg1"/>
                </a:solidFill>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rPr>
              <a:t>**</a:t>
            </a:r>
            <a:r>
              <a:rPr lang="en-US" sz="2800" b="1" dirty="0">
                <a:solidFill>
                  <a:schemeClr val="bg1"/>
                </a:solidFill>
              </a:rPr>
              <a:t>Church Universal</a:t>
            </a:r>
          </a:p>
        </p:txBody>
      </p:sp>
    </p:spTree>
    <p:extLst>
      <p:ext uri="{BB962C8B-B14F-4D97-AF65-F5344CB8AC3E}">
        <p14:creationId xmlns:p14="http://schemas.microsoft.com/office/powerpoint/2010/main" val="1701461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2376346" y="2759785"/>
            <a:ext cx="8466796" cy="2862322"/>
          </a:xfrm>
          <a:prstGeom prst="rect">
            <a:avLst/>
          </a:prstGeom>
        </p:spPr>
        <p:txBody>
          <a:bodyPr wrap="square">
            <a:spAutoFit/>
          </a:bodyPr>
          <a:lstStyle/>
          <a:p>
            <a:r>
              <a:rPr lang="en-US" sz="6000" b="1" dirty="0">
                <a:solidFill>
                  <a:schemeClr val="bg1"/>
                </a:solidFill>
              </a:rPr>
              <a:t>the resurrection of the body, and the life everlasting. Amen.</a:t>
            </a:r>
            <a:endParaRPr lang="en-US" sz="6000" dirty="0">
              <a:solidFill>
                <a:schemeClr val="bg1"/>
              </a:solidFill>
            </a:endParaRPr>
          </a:p>
        </p:txBody>
      </p:sp>
    </p:spTree>
    <p:extLst>
      <p:ext uri="{BB962C8B-B14F-4D97-AF65-F5344CB8AC3E}">
        <p14:creationId xmlns:p14="http://schemas.microsoft.com/office/powerpoint/2010/main" val="32282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55134" y="1964148"/>
            <a:ext cx="9429749" cy="3416320"/>
          </a:xfrm>
          <a:prstGeom prst="rect">
            <a:avLst/>
          </a:prstGeom>
        </p:spPr>
        <p:txBody>
          <a:bodyPr wrap="square">
            <a:spAutoFit/>
          </a:bodyPr>
          <a:lstStyle/>
          <a:p>
            <a:r>
              <a:rPr lang="en-US" sz="7200" b="1" dirty="0"/>
              <a:t>Glory be to the Father, and to the Son and to the Holy Ghost,</a:t>
            </a:r>
            <a:endParaRPr lang="en-US" sz="7200" dirty="0"/>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4092167"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Gloria Patri</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r>
              <a:rPr lang="en-US" sz="6600" b="1" dirty="0"/>
              <a:t>as it was in the beginning, is now, and ever shall be, world with-out end.  </a:t>
            </a:r>
          </a:p>
          <a:p>
            <a:r>
              <a:rPr lang="en-US" sz="6600" b="1" dirty="0"/>
              <a:t>A-men.  A-men</a:t>
            </a:r>
            <a:endParaRPr lang="en-US" sz="6600" dirty="0"/>
          </a:p>
        </p:txBody>
      </p:sp>
    </p:spTree>
    <p:extLst>
      <p:ext uri="{BB962C8B-B14F-4D97-AF65-F5344CB8AC3E}">
        <p14:creationId xmlns:p14="http://schemas.microsoft.com/office/powerpoint/2010/main" val="293907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D61F9-EA9D-6929-961C-BD60E7DF4B30}"/>
              </a:ext>
            </a:extLst>
          </p:cNvPr>
          <p:cNvSpPr txBox="1"/>
          <p:nvPr/>
        </p:nvSpPr>
        <p:spPr>
          <a:xfrm>
            <a:off x="221942" y="659219"/>
            <a:ext cx="11732597" cy="5078313"/>
          </a:xfrm>
          <a:prstGeom prst="rect">
            <a:avLst/>
          </a:prstGeom>
          <a:noFill/>
        </p:spPr>
        <p:txBody>
          <a:bodyPr wrap="square">
            <a:spAutoFit/>
          </a:bodyPr>
          <a:lstStyle/>
          <a:p>
            <a:pPr algn="ctr"/>
            <a:r>
              <a:rPr lang="en-US" sz="4800" b="1" dirty="0">
                <a:solidFill>
                  <a:schemeClr val="bg1"/>
                </a:solidFill>
                <a:latin typeface="Aharoni" panose="02010803020104030203" pitchFamily="2" charset="-79"/>
                <a:cs typeface="Aharoni" panose="02010803020104030203" pitchFamily="2" charset="-79"/>
              </a:rPr>
              <a:t>*The Dedication of Tithes and Offering</a:t>
            </a:r>
          </a:p>
          <a:p>
            <a:pPr algn="ctr"/>
            <a:r>
              <a:rPr lang="en-US" sz="4800" b="1" dirty="0">
                <a:solidFill>
                  <a:schemeClr val="bg1"/>
                </a:solidFill>
                <a:latin typeface="Aharoni" panose="02010803020104030203" pitchFamily="2" charset="-79"/>
                <a:cs typeface="Aharoni" panose="02010803020104030203" pitchFamily="2" charset="-79"/>
              </a:rPr>
              <a:t>UMH #588</a:t>
            </a:r>
            <a:br>
              <a:rPr lang="en-US" sz="4800" b="1" dirty="0">
                <a:solidFill>
                  <a:schemeClr val="bg1"/>
                </a:solidFill>
                <a:latin typeface="Aharoni" panose="02010803020104030203" pitchFamily="2" charset="-79"/>
                <a:cs typeface="Aharoni" panose="02010803020104030203" pitchFamily="2" charset="-79"/>
              </a:rPr>
            </a:br>
            <a:br>
              <a:rPr lang="en-US" sz="4800" b="1" dirty="0">
                <a:solidFill>
                  <a:schemeClr val="bg1"/>
                </a:solidFill>
                <a:latin typeface="Aharoni" panose="02010803020104030203" pitchFamily="2" charset="-79"/>
                <a:cs typeface="Aharoni" panose="02010803020104030203" pitchFamily="2" charset="-79"/>
              </a:rPr>
            </a:br>
            <a:r>
              <a:rPr lang="en-US" sz="60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endParaRPr lang="en-US" sz="4800" dirty="0"/>
          </a:p>
        </p:txBody>
      </p:sp>
    </p:spTree>
    <p:extLst>
      <p:ext uri="{BB962C8B-B14F-4D97-AF65-F5344CB8AC3E}">
        <p14:creationId xmlns:p14="http://schemas.microsoft.com/office/powerpoint/2010/main" val="991081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2025850" y="5667433"/>
            <a:ext cx="9865660" cy="1013012"/>
          </a:xfrm>
        </p:spPr>
        <p:txBody>
          <a:bodyPr>
            <a:normAutofit fontScale="90000"/>
          </a:bodyPr>
          <a:lstStyle/>
          <a:p>
            <a:pPr algn="ctr"/>
            <a:r>
              <a:rPr lang="en-US" sz="5400" b="1" dirty="0">
                <a:effectLst>
                  <a:outerShdw blurRad="38100" dist="38100" dir="2700000" algn="tl">
                    <a:srgbClr val="000000">
                      <a:alpha val="43137"/>
                    </a:srgbClr>
                  </a:outerShdw>
                </a:effectLst>
                <a:latin typeface="Arial Narrow" panose="020B0606020202030204" pitchFamily="34" charset="0"/>
              </a:rPr>
              <a:t>Parish Notices/Recognition of Visitors</a:t>
            </a:r>
          </a:p>
        </p:txBody>
      </p:sp>
    </p:spTree>
    <p:extLst>
      <p:ext uri="{BB962C8B-B14F-4D97-AF65-F5344CB8AC3E}">
        <p14:creationId xmlns:p14="http://schemas.microsoft.com/office/powerpoint/2010/main" val="1925791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B2A5EE-919E-4579-9C54-4629356C766E}"/>
              </a:ext>
            </a:extLst>
          </p:cNvPr>
          <p:cNvSpPr txBox="1">
            <a:spLocks/>
          </p:cNvSpPr>
          <p:nvPr/>
        </p:nvSpPr>
        <p:spPr>
          <a:xfrm>
            <a:off x="114212" y="4536396"/>
            <a:ext cx="11772183" cy="128195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effectLst/>
              </a:rPr>
              <a:t>Leader: </a:t>
            </a:r>
            <a:r>
              <a:rPr lang="en-US" dirty="0">
                <a:solidFill>
                  <a:schemeClr val="bg1"/>
                </a:solidFill>
                <a:effectLst/>
              </a:rPr>
              <a:t>The Word of God for the people of God. </a:t>
            </a:r>
          </a:p>
          <a:p>
            <a:r>
              <a:rPr lang="en-US" b="1" dirty="0">
                <a:solidFill>
                  <a:schemeClr val="bg1"/>
                </a:solidFill>
                <a:effectLst/>
              </a:rPr>
              <a:t>People:  Thanks be to God.</a:t>
            </a:r>
          </a:p>
        </p:txBody>
      </p:sp>
      <p:sp>
        <p:nvSpPr>
          <p:cNvPr id="4" name="Title 1">
            <a:extLst>
              <a:ext uri="{FF2B5EF4-FFF2-40B4-BE49-F238E27FC236}">
                <a16:creationId xmlns:a16="http://schemas.microsoft.com/office/drawing/2014/main" id="{883577E6-578E-DD48-847C-05AC316E288D}"/>
              </a:ext>
            </a:extLst>
          </p:cNvPr>
          <p:cNvSpPr txBox="1">
            <a:spLocks/>
          </p:cNvSpPr>
          <p:nvPr/>
        </p:nvSpPr>
        <p:spPr>
          <a:xfrm>
            <a:off x="-1" y="0"/>
            <a:ext cx="12192000"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Proclamation and Response/We Listen for God’s Word</a:t>
            </a:r>
            <a:endParaRPr lang="en-US" b="1" dirty="0">
              <a:solidFill>
                <a:schemeClr val="bg1"/>
              </a:solidFill>
            </a:endParaRPr>
          </a:p>
        </p:txBody>
      </p:sp>
      <p:sp>
        <p:nvSpPr>
          <p:cNvPr id="8" name="TextBox 7">
            <a:extLst>
              <a:ext uri="{FF2B5EF4-FFF2-40B4-BE49-F238E27FC236}">
                <a16:creationId xmlns:a16="http://schemas.microsoft.com/office/drawing/2014/main" id="{8BD1A949-F209-D8CD-8E23-31E6953EB0D3}"/>
              </a:ext>
            </a:extLst>
          </p:cNvPr>
          <p:cNvSpPr txBox="1"/>
          <p:nvPr/>
        </p:nvSpPr>
        <p:spPr>
          <a:xfrm>
            <a:off x="114212" y="2018564"/>
            <a:ext cx="11772182" cy="1754326"/>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Isaiah 62: 1-5</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a:t>
            </a:r>
            <a:r>
              <a:rPr lang="en-US"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John 2: 1-11</a:t>
            </a:r>
            <a:endParaRPr lang="en-US" sz="5400"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564967" y="592256"/>
            <a:ext cx="9654040" cy="1200329"/>
          </a:xfrm>
          <a:prstGeom prst="rect">
            <a:avLst/>
          </a:prstGeom>
          <a:noFill/>
        </p:spPr>
        <p:txBody>
          <a:bodyPr wrap="square" rtlCol="0">
            <a:spAutoFit/>
          </a:bodyPr>
          <a:lstStyle/>
          <a:p>
            <a:r>
              <a:rPr lang="en-US" sz="7200" b="1" dirty="0">
                <a:latin typeface="Adobe Devanagari" panose="02040503050201020203" pitchFamily="18" charset="0"/>
                <a:cs typeface="Adobe Devanagari" panose="02040503050201020203" pitchFamily="18" charset="0"/>
              </a:rPr>
              <a:t>Lighting of  Candles      </a:t>
            </a:r>
          </a:p>
        </p:txBody>
      </p:sp>
      <p:sp>
        <p:nvSpPr>
          <p:cNvPr id="3" name="TextBox 2">
            <a:extLst>
              <a:ext uri="{FF2B5EF4-FFF2-40B4-BE49-F238E27FC236}">
                <a16:creationId xmlns:a16="http://schemas.microsoft.com/office/drawing/2014/main" id="{1D1752E3-B4D4-4718-8CE4-399E8FB4B497}"/>
              </a:ext>
            </a:extLst>
          </p:cNvPr>
          <p:cNvSpPr txBox="1"/>
          <p:nvPr/>
        </p:nvSpPr>
        <p:spPr>
          <a:xfrm>
            <a:off x="6772941" y="2834575"/>
            <a:ext cx="4848286" cy="1446550"/>
          </a:xfrm>
          <a:prstGeom prst="rect">
            <a:avLst/>
          </a:prstGeom>
          <a:noFill/>
        </p:spPr>
        <p:txBody>
          <a:bodyPr wrap="square" rtlCol="0">
            <a:spAutoFit/>
          </a:bodyPr>
          <a:lstStyle/>
          <a:p>
            <a:r>
              <a:rPr lang="en-US" sz="8800" b="1" dirty="0">
                <a:latin typeface="Brush Script MT" panose="03060802040406070304" pitchFamily="66" charset="0"/>
              </a:rPr>
              <a:t>Greetings</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869613" y="1043085"/>
            <a:ext cx="10452774" cy="3139321"/>
          </a:xfrm>
          <a:prstGeom prst="rect">
            <a:avLst/>
          </a:prstGeom>
        </p:spPr>
        <p:txBody>
          <a:bodyPr wrap="square">
            <a:spAutoFit/>
          </a:bodyPr>
          <a:lstStyle/>
          <a:p>
            <a:pPr algn="ctr"/>
            <a:r>
              <a:rPr lang="en-US" sz="6600" b="1" dirty="0">
                <a:latin typeface="Aharoni" panose="02010803020104030203" pitchFamily="2" charset="-79"/>
                <a:cs typeface="Aharoni" panose="02010803020104030203" pitchFamily="2" charset="-79"/>
              </a:rPr>
              <a:t>The Message by </a:t>
            </a:r>
          </a:p>
          <a:p>
            <a:pPr algn="ctr"/>
            <a:endParaRPr lang="en-US" sz="6600" b="1" dirty="0">
              <a:latin typeface="Aharoni" panose="02010803020104030203" pitchFamily="2" charset="-79"/>
              <a:cs typeface="Aharoni" panose="02010803020104030203" pitchFamily="2" charset="-79"/>
            </a:endParaRPr>
          </a:p>
          <a:p>
            <a:pPr algn="ctr"/>
            <a:r>
              <a:rPr lang="en-US" sz="6600" b="1" dirty="0">
                <a:latin typeface="Constantia" panose="02030602050306030303" pitchFamily="18" charset="0"/>
                <a:cs typeface="Aharoni" panose="02010803020104030203" pitchFamily="2" charset="-79"/>
              </a:rPr>
              <a:t>Rev. Doris Bright, Pastor</a:t>
            </a:r>
            <a:endParaRPr lang="en-US" sz="6600" dirty="0">
              <a:latin typeface="Constantia" panose="02030602050306030303" pitchFamily="18" charset="0"/>
            </a:endParaRPr>
          </a:p>
        </p:txBody>
      </p:sp>
    </p:spTree>
    <p:extLst>
      <p:ext uri="{BB962C8B-B14F-4D97-AF65-F5344CB8AC3E}">
        <p14:creationId xmlns:p14="http://schemas.microsoft.com/office/powerpoint/2010/main" val="650115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645459" y="2028616"/>
            <a:ext cx="10901082" cy="3631763"/>
          </a:xfrm>
          <a:prstGeom prst="rect">
            <a:avLst/>
          </a:prstGeom>
        </p:spPr>
        <p:txBody>
          <a:bodyPr wrap="square">
            <a:spAutoFit/>
          </a:bodyPr>
          <a:lstStyle/>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Invitational /</a:t>
            </a:r>
          </a:p>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Altar Call</a:t>
            </a:r>
            <a:endParaRPr lang="en-US" sz="9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514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6000" r="3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298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30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B4304A-C999-EA25-68D8-3C42FAA60528}"/>
              </a:ext>
            </a:extLst>
          </p:cNvPr>
          <p:cNvSpPr txBox="1"/>
          <p:nvPr/>
        </p:nvSpPr>
        <p:spPr>
          <a:xfrm>
            <a:off x="1816395" y="1834115"/>
            <a:ext cx="8559210" cy="2800767"/>
          </a:xfrm>
          <a:prstGeom prst="rect">
            <a:avLst/>
          </a:prstGeom>
          <a:noFill/>
        </p:spPr>
        <p:txBody>
          <a:bodyPr wrap="square" rtlCol="0">
            <a:spAutoFit/>
          </a:bodyPr>
          <a:lstStyle/>
          <a:p>
            <a:pPr algn="ctr"/>
            <a:r>
              <a:rPr lang="en-US" sz="8800" b="1" dirty="0">
                <a:solidFill>
                  <a:schemeClr val="bg1"/>
                </a:solidFill>
                <a:effectLst>
                  <a:outerShdw blurRad="38100" dist="38100" dir="2700000" algn="tl">
                    <a:srgbClr val="000000">
                      <a:alpha val="43137"/>
                    </a:srgbClr>
                  </a:outerShdw>
                </a:effectLst>
              </a:rPr>
              <a:t>Finance Committee</a:t>
            </a:r>
            <a:endParaRPr lang="en-GB" sz="8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2690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pPr algn="ctr"/>
            <a:r>
              <a:rPr lang="en-US" dirty="0"/>
              <a:t>WUMC Financial Presentation</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dirty="0"/>
              <a:t>The Finance Committee</a:t>
            </a:r>
          </a:p>
        </p:txBody>
      </p:sp>
    </p:spTree>
    <p:extLst>
      <p:ext uri="{BB962C8B-B14F-4D97-AF65-F5344CB8AC3E}">
        <p14:creationId xmlns:p14="http://schemas.microsoft.com/office/powerpoint/2010/main" val="2586058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924175"/>
            <a:ext cx="2895600" cy="2519363"/>
          </a:xfrm>
        </p:spPr>
        <p:txBody>
          <a:bodyPr>
            <a:normAutofit lnSpcReduction="10000"/>
          </a:bodyPr>
          <a:lstStyle/>
          <a:p>
            <a:r>
              <a:rPr lang="en-US" dirty="0"/>
              <a:t>Introduction</a:t>
            </a:r>
          </a:p>
          <a:p>
            <a:r>
              <a:rPr lang="en-US" dirty="0"/>
              <a:t>Primary goals</a:t>
            </a:r>
          </a:p>
          <a:p>
            <a:r>
              <a:rPr lang="en-US" dirty="0"/>
              <a:t>Financial data</a:t>
            </a:r>
          </a:p>
          <a:p>
            <a:r>
              <a:rPr lang="en-US" dirty="0"/>
              <a:t>Timeline</a:t>
            </a:r>
          </a:p>
          <a:p>
            <a:r>
              <a:rPr lang="en-US" dirty="0"/>
              <a:t>Fundraisers </a:t>
            </a:r>
          </a:p>
          <a:p>
            <a:r>
              <a:rPr lang="en-US" dirty="0"/>
              <a:t>Summary</a:t>
            </a:r>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1333500" y="6356350"/>
            <a:ext cx="98515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2025</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2669886" y="6356349"/>
            <a:ext cx="24828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WUMC Financial presentation</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1713219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lstStyle/>
          <a:p>
            <a:r>
              <a:rPr lang="en-US" dirty="0"/>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660774"/>
            <a:ext cx="5111750" cy="1525588"/>
          </a:xfrm>
        </p:spPr>
        <p:txBody>
          <a:bodyPr/>
          <a:lstStyle/>
          <a:p>
            <a:r>
              <a:rPr lang="en-US" dirty="0"/>
              <a:t>This brief overview is to display Wesley’s financial state from 2024. The Finance Committee will continue to be transparent with the finances and show the importance of the members’ support is vital to continue building Wesley for years to come!</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2025</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WUMC Financial presentation</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1B49F"/>
            </a:gs>
            <a:gs pos="0">
              <a:srgbClr val="FFFF00"/>
            </a:gs>
            <a:gs pos="1000">
              <a:srgbClr val="FFFF00"/>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242554" y="224825"/>
            <a:ext cx="8617527" cy="1015663"/>
          </a:xfrm>
          <a:prstGeom prst="rect">
            <a:avLst/>
          </a:prstGeom>
          <a:noFill/>
        </p:spPr>
        <p:txBody>
          <a:bodyPr wrap="square" rtlCol="0">
            <a:spAutoFit/>
          </a:bodyPr>
          <a:lstStyle/>
          <a:p>
            <a:r>
              <a:rPr lang="en-US" sz="6000" b="1" dirty="0">
                <a:solidFill>
                  <a:schemeClr val="bg1"/>
                </a:solidFill>
              </a:rPr>
              <a:t>Call to Worship…</a:t>
            </a:r>
          </a:p>
        </p:txBody>
      </p:sp>
      <p:sp>
        <p:nvSpPr>
          <p:cNvPr id="5" name="TextBox 4">
            <a:extLst>
              <a:ext uri="{FF2B5EF4-FFF2-40B4-BE49-F238E27FC236}">
                <a16:creationId xmlns:a16="http://schemas.microsoft.com/office/drawing/2014/main" id="{792950E3-B184-C474-4B0A-70F0420BBBB7}"/>
              </a:ext>
            </a:extLst>
          </p:cNvPr>
          <p:cNvSpPr txBox="1"/>
          <p:nvPr/>
        </p:nvSpPr>
        <p:spPr>
          <a:xfrm>
            <a:off x="242554" y="1885550"/>
            <a:ext cx="11832518" cy="4154984"/>
          </a:xfrm>
          <a:prstGeom prst="rect">
            <a:avLst/>
          </a:prstGeom>
          <a:noFill/>
        </p:spPr>
        <p:txBody>
          <a:bodyPr wrap="square">
            <a:spAutoFit/>
          </a:bodyPr>
          <a:lstStyle/>
          <a:p>
            <a:pPr marL="0" marR="0">
              <a:spcBef>
                <a:spcPts val="0"/>
              </a:spcBef>
              <a:spcAft>
                <a:spcPts val="0"/>
              </a:spcAft>
            </a:pPr>
            <a:r>
              <a:rPr lang="en-US" sz="6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LEADER:</a:t>
            </a:r>
            <a:r>
              <a:rPr lang="en-US" sz="6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6600" b="1" dirty="0">
                <a:solidFill>
                  <a:schemeClr val="bg1"/>
                </a:solidFill>
                <a:latin typeface="Calibri" panose="020F0502020204030204" pitchFamily="34" charset="0"/>
                <a:ea typeface="Calibri" panose="020F0502020204030204" pitchFamily="34" charset="0"/>
                <a:cs typeface="Calibri" panose="020F0502020204030204" pitchFamily="34" charset="0"/>
              </a:rPr>
              <a:t>Be still for a moment. What do you hear? What do you smell? What do you feel under your feet? Beloved, God is here.</a:t>
            </a:r>
            <a:endParaRPr lang="en-US" sz="6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96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991350" y="2148840"/>
            <a:ext cx="4179570" cy="1715531"/>
          </a:xfrm>
        </p:spPr>
        <p:txBody>
          <a:bodyPr/>
          <a:lstStyle/>
          <a:p>
            <a:r>
              <a:rPr lang="en-US" dirty="0"/>
              <a:t>PRIMARY GOALS</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991350" y="3962003"/>
            <a:ext cx="4179570" cy="365125"/>
          </a:xfrm>
        </p:spPr>
        <p:txBody>
          <a:bodyPr>
            <a:normAutofit/>
          </a:bodyPr>
          <a:lstStyle/>
          <a:p>
            <a:r>
              <a:rPr lang="en-US" dirty="0"/>
              <a:t>Display overall financial state for 2024</a:t>
            </a:r>
          </a:p>
        </p:txBody>
      </p:sp>
    </p:spTree>
    <p:extLst>
      <p:ext uri="{BB962C8B-B14F-4D97-AF65-F5344CB8AC3E}">
        <p14:creationId xmlns:p14="http://schemas.microsoft.com/office/powerpoint/2010/main" val="379728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4657724" y="2320119"/>
            <a:ext cx="6696075" cy="2399519"/>
          </a:xfrm>
        </p:spPr>
        <p:txBody>
          <a:bodyPr/>
          <a:lstStyle/>
          <a:p>
            <a:r>
              <a:rPr lang="en-US" dirty="0"/>
              <a:t>a minimum of 7,500 weekly and 30K monthly is needed to support NORMAL operating COSTS</a:t>
            </a:r>
          </a:p>
        </p:txBody>
      </p:sp>
      <p:sp>
        <p:nvSpPr>
          <p:cNvPr id="4" name="Date Placeholder 3">
            <a:extLst>
              <a:ext uri="{FF2B5EF4-FFF2-40B4-BE49-F238E27FC236}">
                <a16:creationId xmlns:a16="http://schemas.microsoft.com/office/drawing/2014/main" id="{DA53D834-F1E2-4848-8093-D412A7B081AF}"/>
              </a:ext>
            </a:extLst>
          </p:cNvPr>
          <p:cNvSpPr>
            <a:spLocks noGrp="1"/>
          </p:cNvSpPr>
          <p:nvPr>
            <p:ph type="dt" sz="half" idx="10"/>
          </p:nvPr>
        </p:nvSpPr>
        <p:spPr>
          <a:xfrm>
            <a:off x="4676774" y="6356350"/>
            <a:ext cx="16954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2025</a:t>
            </a:r>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25431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WUMC Financial presentation</a:t>
            </a:r>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744379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838200" y="365125"/>
            <a:ext cx="10515600" cy="1325563"/>
          </a:xfrm>
        </p:spPr>
        <p:txBody>
          <a:bodyPr anchor="ctr">
            <a:normAutofit/>
          </a:bodyPr>
          <a:lstStyle/>
          <a:p>
            <a:br>
              <a:rPr lang="en-US" dirty="0"/>
            </a:br>
            <a:r>
              <a:rPr lang="en-US" dirty="0"/>
              <a:t>Annual church INCOME &amp; expenses</a:t>
            </a:r>
          </a:p>
        </p:txBody>
      </p:sp>
      <p:sp>
        <p:nvSpPr>
          <p:cNvPr id="9" name="Date Placeholder 8">
            <a:extLst>
              <a:ext uri="{FF2B5EF4-FFF2-40B4-BE49-F238E27FC236}">
                <a16:creationId xmlns:a16="http://schemas.microsoft.com/office/drawing/2014/main" id="{A672774E-BCBF-4B44-9E79-28E9153ABA7E}"/>
              </a:ext>
            </a:extLst>
          </p:cNvPr>
          <p:cNvSpPr>
            <a:spLocks noGrp="1"/>
          </p:cNvSpPr>
          <p:nvPr>
            <p:ph type="dt" sz="half" idx="10"/>
          </p:nvPr>
        </p:nvSpPr>
        <p:spPr>
          <a:xfrm>
            <a:off x="838200" y="6356350"/>
            <a:ext cx="27432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2025</a:t>
            </a:r>
          </a:p>
        </p:txBody>
      </p:sp>
      <p:sp>
        <p:nvSpPr>
          <p:cNvPr id="10" name="Footer Placeholder 9">
            <a:extLst>
              <a:ext uri="{FF2B5EF4-FFF2-40B4-BE49-F238E27FC236}">
                <a16:creationId xmlns:a16="http://schemas.microsoft.com/office/drawing/2014/main" id="{18FAD6D3-B1FB-463D-87D0-FA9A4AEA13D6}"/>
              </a:ext>
            </a:extLst>
          </p:cNvPr>
          <p:cNvSpPr>
            <a:spLocks noGrp="1"/>
          </p:cNvSpPr>
          <p:nvPr>
            <p:ph type="ftr" sz="quarter" idx="11"/>
          </p:nvPr>
        </p:nvSpPr>
        <p:spPr>
          <a:xfrm>
            <a:off x="4038600" y="6356350"/>
            <a:ext cx="41148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WUMC Financial presentation</a:t>
            </a:r>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pic>
        <p:nvPicPr>
          <p:cNvPr id="6" name="SmartArt Placeholder 5">
            <a:extLst>
              <a:ext uri="{FF2B5EF4-FFF2-40B4-BE49-F238E27FC236}">
                <a16:creationId xmlns:a16="http://schemas.microsoft.com/office/drawing/2014/main" id="{73EC8571-861D-9C40-C1BC-456A15E1FA47}"/>
              </a:ext>
            </a:extLst>
          </p:cNvPr>
          <p:cNvPicPr>
            <a:picLocks noGrp="1" noChangeAspect="1"/>
          </p:cNvPicPr>
          <p:nvPr>
            <p:ph type="dgm" sz="quarter" idx="15"/>
          </p:nvPr>
        </p:nvPicPr>
        <p:blipFill>
          <a:blip r:embed="rId2"/>
          <a:stretch>
            <a:fillRect/>
          </a:stretch>
        </p:blipFill>
        <p:spPr>
          <a:xfrm>
            <a:off x="2290193" y="1605203"/>
            <a:ext cx="7281645" cy="4251086"/>
          </a:xfrm>
          <a:prstGeom prst="rect">
            <a:avLst/>
          </a:prstGeom>
        </p:spPr>
      </p:pic>
    </p:spTree>
    <p:extLst>
      <p:ext uri="{BB962C8B-B14F-4D97-AF65-F5344CB8AC3E}">
        <p14:creationId xmlns:p14="http://schemas.microsoft.com/office/powerpoint/2010/main" val="2303579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87D8-F9E6-0B4D-B5F5-6B4E3263FF5A}"/>
              </a:ext>
            </a:extLst>
          </p:cNvPr>
          <p:cNvSpPr>
            <a:spLocks noGrp="1"/>
          </p:cNvSpPr>
          <p:nvPr>
            <p:ph type="title"/>
          </p:nvPr>
        </p:nvSpPr>
        <p:spPr>
          <a:xfrm>
            <a:off x="838200" y="5509418"/>
            <a:ext cx="4082142" cy="689071"/>
          </a:xfrm>
        </p:spPr>
        <p:txBody>
          <a:bodyPr>
            <a:normAutofit fontScale="90000"/>
          </a:bodyPr>
          <a:lstStyle/>
          <a:p>
            <a:pPr algn="ctr"/>
            <a:r>
              <a:rPr lang="en-US" b="1" dirty="0">
                <a:solidFill>
                  <a:schemeClr val="accent2">
                    <a:lumMod val="75000"/>
                  </a:schemeClr>
                </a:solidFill>
              </a:rPr>
              <a:t>Noteworthy for 2024!!</a:t>
            </a:r>
          </a:p>
        </p:txBody>
      </p:sp>
      <p:sp>
        <p:nvSpPr>
          <p:cNvPr id="3" name="Text Placeholder 2">
            <a:extLst>
              <a:ext uri="{FF2B5EF4-FFF2-40B4-BE49-F238E27FC236}">
                <a16:creationId xmlns:a16="http://schemas.microsoft.com/office/drawing/2014/main" id="{71A29091-5B3F-20AA-1D81-5C3F31643FA2}"/>
              </a:ext>
            </a:extLst>
          </p:cNvPr>
          <p:cNvSpPr>
            <a:spLocks noGrp="1"/>
          </p:cNvSpPr>
          <p:nvPr>
            <p:ph type="body" sz="quarter" idx="13"/>
          </p:nvPr>
        </p:nvSpPr>
        <p:spPr>
          <a:xfrm>
            <a:off x="147412" y="1430198"/>
            <a:ext cx="2147918" cy="628938"/>
          </a:xfrm>
        </p:spPr>
        <p:txBody>
          <a:bodyPr>
            <a:noAutofit/>
          </a:bodyPr>
          <a:lstStyle/>
          <a:p>
            <a:pPr algn="ctr"/>
            <a:r>
              <a:rPr lang="en-US" sz="2800" dirty="0"/>
              <a:t>Fundraising Efforts</a:t>
            </a:r>
          </a:p>
        </p:txBody>
      </p:sp>
      <p:sp>
        <p:nvSpPr>
          <p:cNvPr id="4" name="Text Placeholder 3">
            <a:extLst>
              <a:ext uri="{FF2B5EF4-FFF2-40B4-BE49-F238E27FC236}">
                <a16:creationId xmlns:a16="http://schemas.microsoft.com/office/drawing/2014/main" id="{516618CE-45D9-4695-EBC2-F0728A57AABA}"/>
              </a:ext>
            </a:extLst>
          </p:cNvPr>
          <p:cNvSpPr>
            <a:spLocks noGrp="1"/>
          </p:cNvSpPr>
          <p:nvPr>
            <p:ph type="body" sz="quarter" idx="14"/>
          </p:nvPr>
        </p:nvSpPr>
        <p:spPr>
          <a:xfrm>
            <a:off x="732130" y="2506297"/>
            <a:ext cx="2309649" cy="850472"/>
          </a:xfrm>
        </p:spPr>
        <p:txBody>
          <a:bodyPr>
            <a:noAutofit/>
          </a:bodyPr>
          <a:lstStyle/>
          <a:p>
            <a:pPr algn="ctr"/>
            <a:r>
              <a:rPr lang="en-US" sz="3200" dirty="0"/>
              <a:t>Capital expenses</a:t>
            </a:r>
          </a:p>
        </p:txBody>
      </p:sp>
      <p:sp>
        <p:nvSpPr>
          <p:cNvPr id="5" name="Text Placeholder 4">
            <a:extLst>
              <a:ext uri="{FF2B5EF4-FFF2-40B4-BE49-F238E27FC236}">
                <a16:creationId xmlns:a16="http://schemas.microsoft.com/office/drawing/2014/main" id="{0158BC16-B32F-6045-C275-D34AB3870CAE}"/>
              </a:ext>
            </a:extLst>
          </p:cNvPr>
          <p:cNvSpPr>
            <a:spLocks noGrp="1"/>
          </p:cNvSpPr>
          <p:nvPr>
            <p:ph type="body" sz="quarter" idx="15"/>
          </p:nvPr>
        </p:nvSpPr>
        <p:spPr>
          <a:xfrm>
            <a:off x="1338556" y="3660421"/>
            <a:ext cx="2242844" cy="689071"/>
          </a:xfrm>
        </p:spPr>
        <p:txBody>
          <a:bodyPr>
            <a:noAutofit/>
          </a:bodyPr>
          <a:lstStyle/>
          <a:p>
            <a:pPr algn="ctr"/>
            <a:r>
              <a:rPr lang="en-US" sz="3200" dirty="0"/>
              <a:t>Mortgage balance</a:t>
            </a:r>
          </a:p>
        </p:txBody>
      </p:sp>
      <p:sp>
        <p:nvSpPr>
          <p:cNvPr id="6" name="Text Placeholder 5">
            <a:extLst>
              <a:ext uri="{FF2B5EF4-FFF2-40B4-BE49-F238E27FC236}">
                <a16:creationId xmlns:a16="http://schemas.microsoft.com/office/drawing/2014/main" id="{E5314BA0-2EF3-688D-E4EB-403753DE29C6}"/>
              </a:ext>
            </a:extLst>
          </p:cNvPr>
          <p:cNvSpPr>
            <a:spLocks noGrp="1"/>
          </p:cNvSpPr>
          <p:nvPr>
            <p:ph type="body" sz="quarter" idx="16"/>
          </p:nvPr>
        </p:nvSpPr>
        <p:spPr>
          <a:xfrm>
            <a:off x="1894765" y="4736747"/>
            <a:ext cx="2443970" cy="689071"/>
          </a:xfrm>
        </p:spPr>
        <p:txBody>
          <a:bodyPr>
            <a:noAutofit/>
          </a:bodyPr>
          <a:lstStyle/>
          <a:p>
            <a:pPr algn="ctr"/>
            <a:r>
              <a:rPr lang="en-US" sz="3200" dirty="0"/>
              <a:t>Income</a:t>
            </a:r>
          </a:p>
        </p:txBody>
      </p:sp>
      <p:sp>
        <p:nvSpPr>
          <p:cNvPr id="7" name="Text Placeholder 6">
            <a:extLst>
              <a:ext uri="{FF2B5EF4-FFF2-40B4-BE49-F238E27FC236}">
                <a16:creationId xmlns:a16="http://schemas.microsoft.com/office/drawing/2014/main" id="{303A7DBD-E197-A230-3828-61EDCCD1BE02}"/>
              </a:ext>
            </a:extLst>
          </p:cNvPr>
          <p:cNvSpPr>
            <a:spLocks noGrp="1"/>
          </p:cNvSpPr>
          <p:nvPr>
            <p:ph type="body" sz="quarter" idx="17"/>
          </p:nvPr>
        </p:nvSpPr>
        <p:spPr>
          <a:xfrm>
            <a:off x="4197803" y="1097254"/>
            <a:ext cx="2551340" cy="874457"/>
          </a:xfrm>
        </p:spPr>
        <p:txBody>
          <a:bodyPr>
            <a:noAutofit/>
          </a:bodyPr>
          <a:lstStyle/>
          <a:p>
            <a:endParaRPr lang="en-US" sz="1800" dirty="0"/>
          </a:p>
          <a:p>
            <a:r>
              <a:rPr lang="en-US" sz="3200" dirty="0"/>
              <a:t>$29,853</a:t>
            </a:r>
          </a:p>
          <a:p>
            <a:endParaRPr lang="en-US" sz="1800" dirty="0"/>
          </a:p>
        </p:txBody>
      </p:sp>
      <p:sp>
        <p:nvSpPr>
          <p:cNvPr id="8" name="Text Placeholder 7">
            <a:extLst>
              <a:ext uri="{FF2B5EF4-FFF2-40B4-BE49-F238E27FC236}">
                <a16:creationId xmlns:a16="http://schemas.microsoft.com/office/drawing/2014/main" id="{B282EB53-15CE-4399-B953-0A2E96BF18B9}"/>
              </a:ext>
            </a:extLst>
          </p:cNvPr>
          <p:cNvSpPr>
            <a:spLocks noGrp="1"/>
          </p:cNvSpPr>
          <p:nvPr>
            <p:ph type="body" sz="quarter" idx="18"/>
          </p:nvPr>
        </p:nvSpPr>
        <p:spPr>
          <a:xfrm>
            <a:off x="4765826" y="2536690"/>
            <a:ext cx="2922598" cy="892309"/>
          </a:xfrm>
        </p:spPr>
        <p:txBody>
          <a:bodyPr>
            <a:noAutofit/>
          </a:bodyPr>
          <a:lstStyle/>
          <a:p>
            <a:r>
              <a:rPr lang="en-US" sz="3200" dirty="0"/>
              <a:t>$94,330</a:t>
            </a:r>
            <a:r>
              <a:rPr lang="en-US" b="1" dirty="0"/>
              <a:t>(incl Rental property repair</a:t>
            </a:r>
            <a:r>
              <a:rPr lang="en-US" dirty="0"/>
              <a:t>)</a:t>
            </a:r>
          </a:p>
        </p:txBody>
      </p:sp>
      <p:sp>
        <p:nvSpPr>
          <p:cNvPr id="9" name="Text Placeholder 8">
            <a:extLst>
              <a:ext uri="{FF2B5EF4-FFF2-40B4-BE49-F238E27FC236}">
                <a16:creationId xmlns:a16="http://schemas.microsoft.com/office/drawing/2014/main" id="{F4F24C78-6F24-762D-0F3F-D5DA03A621AF}"/>
              </a:ext>
            </a:extLst>
          </p:cNvPr>
          <p:cNvSpPr>
            <a:spLocks noGrp="1"/>
          </p:cNvSpPr>
          <p:nvPr>
            <p:ph type="body" sz="quarter" idx="19"/>
          </p:nvPr>
        </p:nvSpPr>
        <p:spPr>
          <a:xfrm>
            <a:off x="5473473" y="3660421"/>
            <a:ext cx="4193009" cy="479691"/>
          </a:xfrm>
        </p:spPr>
        <p:txBody>
          <a:bodyPr>
            <a:normAutofit fontScale="85000" lnSpcReduction="10000"/>
          </a:bodyPr>
          <a:lstStyle/>
          <a:p>
            <a:r>
              <a:rPr lang="en-US" sz="3200" dirty="0"/>
              <a:t>$851,269 as of 12.31.24</a:t>
            </a:r>
          </a:p>
          <a:p>
            <a:endParaRPr lang="en-US" dirty="0"/>
          </a:p>
        </p:txBody>
      </p:sp>
      <p:sp>
        <p:nvSpPr>
          <p:cNvPr id="10" name="Text Placeholder 9">
            <a:extLst>
              <a:ext uri="{FF2B5EF4-FFF2-40B4-BE49-F238E27FC236}">
                <a16:creationId xmlns:a16="http://schemas.microsoft.com/office/drawing/2014/main" id="{C5C30CB3-C4C6-104E-7C0B-69A9DE9CB58F}"/>
              </a:ext>
            </a:extLst>
          </p:cNvPr>
          <p:cNvSpPr>
            <a:spLocks noGrp="1"/>
          </p:cNvSpPr>
          <p:nvPr>
            <p:ph type="body" sz="quarter" idx="20"/>
          </p:nvPr>
        </p:nvSpPr>
        <p:spPr>
          <a:xfrm>
            <a:off x="6175279" y="4824429"/>
            <a:ext cx="5178519" cy="783269"/>
          </a:xfrm>
        </p:spPr>
        <p:txBody>
          <a:bodyPr>
            <a:normAutofit/>
          </a:bodyPr>
          <a:lstStyle/>
          <a:p>
            <a:r>
              <a:rPr lang="en-US" sz="3200" dirty="0"/>
              <a:t>CS&amp;T decreased by 70K</a:t>
            </a:r>
          </a:p>
          <a:p>
            <a:endParaRPr lang="en-US" sz="3600" dirty="0"/>
          </a:p>
          <a:p>
            <a:endParaRPr lang="en-US" dirty="0"/>
          </a:p>
        </p:txBody>
      </p:sp>
      <p:sp>
        <p:nvSpPr>
          <p:cNvPr id="11" name="Date Placeholder 10">
            <a:extLst>
              <a:ext uri="{FF2B5EF4-FFF2-40B4-BE49-F238E27FC236}">
                <a16:creationId xmlns:a16="http://schemas.microsoft.com/office/drawing/2014/main" id="{D8D12C98-0993-C178-DF48-3F779E27A6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898989"/>
                </a:solidFill>
                <a:effectLst/>
                <a:uLnTx/>
                <a:uFillTx/>
                <a:latin typeface="Tenorite"/>
                <a:ea typeface="+mn-ea"/>
                <a:cs typeface="+mn-cs"/>
              </a:rPr>
              <a:t>2025</a:t>
            </a:r>
          </a:p>
        </p:txBody>
      </p:sp>
      <p:sp>
        <p:nvSpPr>
          <p:cNvPr id="12" name="Footer Placeholder 11">
            <a:extLst>
              <a:ext uri="{FF2B5EF4-FFF2-40B4-BE49-F238E27FC236}">
                <a16:creationId xmlns:a16="http://schemas.microsoft.com/office/drawing/2014/main" id="{FE7150D8-A3AC-05BD-3A85-800660B592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WUMC Financial presentation</a:t>
            </a:r>
          </a:p>
        </p:txBody>
      </p:sp>
      <p:sp>
        <p:nvSpPr>
          <p:cNvPr id="13" name="Slide Number Placeholder 12">
            <a:extLst>
              <a:ext uri="{FF2B5EF4-FFF2-40B4-BE49-F238E27FC236}">
                <a16:creationId xmlns:a16="http://schemas.microsoft.com/office/drawing/2014/main" id="{4B728043-E71E-3BB9-DF71-37FB629010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1896331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C02D-53E7-FFAF-F123-240668463F1C}"/>
              </a:ext>
            </a:extLst>
          </p:cNvPr>
          <p:cNvSpPr>
            <a:spLocks noGrp="1"/>
          </p:cNvSpPr>
          <p:nvPr>
            <p:ph type="title"/>
          </p:nvPr>
        </p:nvSpPr>
        <p:spPr/>
        <p:txBody>
          <a:bodyPr>
            <a:normAutofit/>
          </a:bodyPr>
          <a:lstStyle/>
          <a:p>
            <a:r>
              <a:rPr lang="en-US" sz="3200" b="1" dirty="0"/>
              <a:t>2024 EXPENSES</a:t>
            </a:r>
          </a:p>
        </p:txBody>
      </p:sp>
      <p:sp>
        <p:nvSpPr>
          <p:cNvPr id="3" name="Text Placeholder 2">
            <a:extLst>
              <a:ext uri="{FF2B5EF4-FFF2-40B4-BE49-F238E27FC236}">
                <a16:creationId xmlns:a16="http://schemas.microsoft.com/office/drawing/2014/main" id="{4B3DB8D8-8417-4E42-9D33-CF24E06BA830}"/>
              </a:ext>
            </a:extLst>
          </p:cNvPr>
          <p:cNvSpPr>
            <a:spLocks noGrp="1"/>
          </p:cNvSpPr>
          <p:nvPr>
            <p:ph type="body" idx="1"/>
          </p:nvPr>
        </p:nvSpPr>
        <p:spPr>
          <a:xfrm>
            <a:off x="1333850" y="2442844"/>
            <a:ext cx="2791729" cy="102472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Operating Expenses</a:t>
            </a:r>
          </a:p>
          <a:p>
            <a:pPr algn="ctr"/>
            <a:r>
              <a:rPr lang="en-US" b="1" dirty="0"/>
              <a:t>256,857</a:t>
            </a:r>
          </a:p>
        </p:txBody>
      </p:sp>
      <p:sp>
        <p:nvSpPr>
          <p:cNvPr id="4" name="Content Placeholder 3">
            <a:extLst>
              <a:ext uri="{FF2B5EF4-FFF2-40B4-BE49-F238E27FC236}">
                <a16:creationId xmlns:a16="http://schemas.microsoft.com/office/drawing/2014/main" id="{91BCF763-8F9C-50BC-2B84-3195BED01859}"/>
              </a:ext>
            </a:extLst>
          </p:cNvPr>
          <p:cNvSpPr>
            <a:spLocks noGrp="1"/>
          </p:cNvSpPr>
          <p:nvPr>
            <p:ph sz="half" idx="2"/>
          </p:nvPr>
        </p:nvSpPr>
        <p:spPr/>
        <p:txBody>
          <a:bodyPr>
            <a:normAutofit/>
          </a:bodyPr>
          <a:lstStyle/>
          <a:p>
            <a:r>
              <a:rPr lang="en-US" sz="2000" dirty="0"/>
              <a:t>90,136 - Mortgage</a:t>
            </a:r>
          </a:p>
          <a:p>
            <a:r>
              <a:rPr lang="en-US" sz="2000" dirty="0"/>
              <a:t>38,594 - Utilities</a:t>
            </a:r>
          </a:p>
          <a:p>
            <a:r>
              <a:rPr lang="en-US" sz="2000" dirty="0"/>
              <a:t>128,127 - Trustees</a:t>
            </a:r>
          </a:p>
        </p:txBody>
      </p:sp>
      <p:sp>
        <p:nvSpPr>
          <p:cNvPr id="5" name="Text Placeholder 4">
            <a:extLst>
              <a:ext uri="{FF2B5EF4-FFF2-40B4-BE49-F238E27FC236}">
                <a16:creationId xmlns:a16="http://schemas.microsoft.com/office/drawing/2014/main" id="{D142CFAA-76C2-CED2-7475-10E43E2D9525}"/>
              </a:ext>
            </a:extLst>
          </p:cNvPr>
          <p:cNvSpPr>
            <a:spLocks noGrp="1"/>
          </p:cNvSpPr>
          <p:nvPr>
            <p:ph type="body" sz="quarter" idx="3"/>
          </p:nvPr>
        </p:nvSpPr>
        <p:spPr>
          <a:xfrm>
            <a:off x="4647664" y="2500605"/>
            <a:ext cx="2882475" cy="909210"/>
          </a:xfrm>
        </p:spPr>
        <p:txBody>
          <a:bodyPr/>
          <a:lstStyle/>
          <a:p>
            <a:r>
              <a:rPr lang="en-US" sz="1800" dirty="0"/>
              <a:t>Salaries &amp; Benefits</a:t>
            </a:r>
          </a:p>
          <a:p>
            <a:pPr algn="ctr"/>
            <a:r>
              <a:rPr lang="en-US" sz="1800" b="1" dirty="0"/>
              <a:t>101,334(P); 26,564(M)</a:t>
            </a:r>
          </a:p>
        </p:txBody>
      </p:sp>
      <p:sp>
        <p:nvSpPr>
          <p:cNvPr id="6" name="Content Placeholder 5">
            <a:extLst>
              <a:ext uri="{FF2B5EF4-FFF2-40B4-BE49-F238E27FC236}">
                <a16:creationId xmlns:a16="http://schemas.microsoft.com/office/drawing/2014/main" id="{AE621277-F384-1BE0-C717-359C340FEDDA}"/>
              </a:ext>
            </a:extLst>
          </p:cNvPr>
          <p:cNvSpPr>
            <a:spLocks noGrp="1"/>
          </p:cNvSpPr>
          <p:nvPr>
            <p:ph sz="quarter" idx="4"/>
          </p:nvPr>
        </p:nvSpPr>
        <p:spPr>
          <a:xfrm>
            <a:off x="4647665" y="3834606"/>
            <a:ext cx="3087413" cy="2463986"/>
          </a:xfrm>
        </p:spPr>
        <p:txBody>
          <a:bodyPr>
            <a:noAutofit/>
          </a:bodyPr>
          <a:lstStyle/>
          <a:p>
            <a:r>
              <a:rPr lang="en-US" sz="1600" dirty="0"/>
              <a:t>69,219 - Pastor (salary, continuing education, &amp; mileage)</a:t>
            </a:r>
          </a:p>
          <a:p>
            <a:r>
              <a:rPr lang="en-US" sz="1600" dirty="0"/>
              <a:t>32,115 - Fringe benefits</a:t>
            </a:r>
          </a:p>
          <a:p>
            <a:r>
              <a:rPr lang="en-US" sz="1600" dirty="0"/>
              <a:t>(5,050.00 – Accountable Reimbursement-</a:t>
            </a:r>
            <a:r>
              <a:rPr lang="en-US" sz="1600" b="1" dirty="0"/>
              <a:t>illustration only</a:t>
            </a:r>
            <a:r>
              <a:rPr lang="en-US" sz="1600" dirty="0"/>
              <a:t>)</a:t>
            </a:r>
          </a:p>
          <a:p>
            <a:r>
              <a:rPr lang="en-US" sz="1600" dirty="0"/>
              <a:t>26,564 - Musicians</a:t>
            </a:r>
          </a:p>
        </p:txBody>
      </p:sp>
      <p:sp>
        <p:nvSpPr>
          <p:cNvPr id="7" name="Text Placeholder 6">
            <a:extLst>
              <a:ext uri="{FF2B5EF4-FFF2-40B4-BE49-F238E27FC236}">
                <a16:creationId xmlns:a16="http://schemas.microsoft.com/office/drawing/2014/main" id="{6774EE22-0F2E-C74F-FF1B-00CE33354BD4}"/>
              </a:ext>
            </a:extLst>
          </p:cNvPr>
          <p:cNvSpPr>
            <a:spLocks noGrp="1"/>
          </p:cNvSpPr>
          <p:nvPr>
            <p:ph type="body" idx="13"/>
          </p:nvPr>
        </p:nvSpPr>
        <p:spPr>
          <a:xfrm>
            <a:off x="8147942" y="2500603"/>
            <a:ext cx="2882475" cy="966969"/>
          </a:xfrm>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Ministries</a:t>
            </a:r>
          </a:p>
          <a:p>
            <a:pPr algn="ctr"/>
            <a:r>
              <a:rPr lang="en-US" b="1" dirty="0"/>
              <a:t>12,681</a:t>
            </a:r>
          </a:p>
        </p:txBody>
      </p:sp>
      <p:sp>
        <p:nvSpPr>
          <p:cNvPr id="8" name="Content Placeholder 7">
            <a:extLst>
              <a:ext uri="{FF2B5EF4-FFF2-40B4-BE49-F238E27FC236}">
                <a16:creationId xmlns:a16="http://schemas.microsoft.com/office/drawing/2014/main" id="{FC1E244E-4F32-DD89-26DE-2C8BC8171EF7}"/>
              </a:ext>
            </a:extLst>
          </p:cNvPr>
          <p:cNvSpPr>
            <a:spLocks noGrp="1"/>
          </p:cNvSpPr>
          <p:nvPr>
            <p:ph sz="half" idx="14"/>
          </p:nvPr>
        </p:nvSpPr>
        <p:spPr>
          <a:xfrm>
            <a:off x="8080617" y="3834606"/>
            <a:ext cx="2882475" cy="1997867"/>
          </a:xfrm>
        </p:spPr>
        <p:txBody>
          <a:bodyPr/>
          <a:lstStyle/>
          <a:p>
            <a:r>
              <a:rPr lang="en-US" sz="2000" dirty="0"/>
              <a:t>3,875 – Nurture</a:t>
            </a:r>
          </a:p>
          <a:p>
            <a:r>
              <a:rPr lang="en-US" sz="2000" dirty="0"/>
              <a:t>2,521 – Outreach</a:t>
            </a:r>
          </a:p>
          <a:p>
            <a:r>
              <a:rPr lang="en-US" sz="2000" dirty="0"/>
              <a:t>6,285 – Miscellaneous Expenses</a:t>
            </a:r>
          </a:p>
          <a:p>
            <a:endParaRPr lang="en-US" dirty="0"/>
          </a:p>
        </p:txBody>
      </p:sp>
      <p:sp>
        <p:nvSpPr>
          <p:cNvPr id="9" name="Date Placeholder 8">
            <a:extLst>
              <a:ext uri="{FF2B5EF4-FFF2-40B4-BE49-F238E27FC236}">
                <a16:creationId xmlns:a16="http://schemas.microsoft.com/office/drawing/2014/main" id="{356850C2-8405-95CD-8000-7D98B0FA06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rPr>
              <a:t>2025</a:t>
            </a:r>
          </a:p>
        </p:txBody>
      </p:sp>
      <p:sp>
        <p:nvSpPr>
          <p:cNvPr id="10" name="Footer Placeholder 9">
            <a:extLst>
              <a:ext uri="{FF2B5EF4-FFF2-40B4-BE49-F238E27FC236}">
                <a16:creationId xmlns:a16="http://schemas.microsoft.com/office/drawing/2014/main" id="{C3D90EC1-BC0A-344D-D73D-9E9FC309C7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rPr>
              <a:t>WUMC Expenses-All</a:t>
            </a:r>
          </a:p>
        </p:txBody>
      </p:sp>
      <p:sp>
        <p:nvSpPr>
          <p:cNvPr id="11" name="Slide Number Placeholder 10">
            <a:extLst>
              <a:ext uri="{FF2B5EF4-FFF2-40B4-BE49-F238E27FC236}">
                <a16:creationId xmlns:a16="http://schemas.microsoft.com/office/drawing/2014/main" id="{00C3F4FF-C958-AA47-0FC6-8092658A5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4124892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C51E-9B3B-C2C0-8ABB-54145B8BFD51}"/>
              </a:ext>
            </a:extLst>
          </p:cNvPr>
          <p:cNvSpPr>
            <a:spLocks noGrp="1"/>
          </p:cNvSpPr>
          <p:nvPr>
            <p:ph type="title"/>
          </p:nvPr>
        </p:nvSpPr>
        <p:spPr/>
        <p:txBody>
          <a:bodyPr>
            <a:normAutofit/>
          </a:bodyPr>
          <a:lstStyle/>
          <a:p>
            <a:pPr algn="ctr"/>
            <a:r>
              <a:rPr lang="en-US" sz="3200" b="1" dirty="0">
                <a:solidFill>
                  <a:srgbClr val="FF0000"/>
                </a:solidFill>
              </a:rPr>
              <a:t>2024 accomplishments</a:t>
            </a:r>
          </a:p>
        </p:txBody>
      </p:sp>
      <p:sp>
        <p:nvSpPr>
          <p:cNvPr id="3" name="Text Placeholder 2">
            <a:extLst>
              <a:ext uri="{FF2B5EF4-FFF2-40B4-BE49-F238E27FC236}">
                <a16:creationId xmlns:a16="http://schemas.microsoft.com/office/drawing/2014/main" id="{E75C7DFD-9880-5598-6DB7-88EAFBB44783}"/>
              </a:ext>
            </a:extLst>
          </p:cNvPr>
          <p:cNvSpPr>
            <a:spLocks noGrp="1"/>
          </p:cNvSpPr>
          <p:nvPr>
            <p:ph type="body" idx="1"/>
          </p:nvPr>
        </p:nvSpPr>
        <p:spPr>
          <a:xfrm>
            <a:off x="5476874" y="3660773"/>
            <a:ext cx="5411949" cy="2226843"/>
          </a:xfrm>
        </p:spPr>
        <p:txBody>
          <a:bodyPr>
            <a:noAutofit/>
          </a:bodyPr>
          <a:lstStyle/>
          <a:p>
            <a:r>
              <a:rPr lang="en-US" sz="2000" dirty="0"/>
              <a:t>Extra principal payment made of $14,400</a:t>
            </a:r>
          </a:p>
          <a:p>
            <a:r>
              <a:rPr lang="en-US" sz="2000" dirty="0"/>
              <a:t>$16,170 set aside from fundraising efforts for the building fund</a:t>
            </a:r>
          </a:p>
          <a:p>
            <a:r>
              <a:rPr lang="en-US" sz="2000" dirty="0"/>
              <a:t>$12,000 saved from rental property income</a:t>
            </a:r>
          </a:p>
          <a:p>
            <a:r>
              <a:rPr lang="en-US" sz="2000" dirty="0"/>
              <a:t>Total collected for the building fund=$28,170</a:t>
            </a:r>
          </a:p>
        </p:txBody>
      </p:sp>
      <p:sp>
        <p:nvSpPr>
          <p:cNvPr id="4" name="Date Placeholder 3">
            <a:extLst>
              <a:ext uri="{FF2B5EF4-FFF2-40B4-BE49-F238E27FC236}">
                <a16:creationId xmlns:a16="http://schemas.microsoft.com/office/drawing/2014/main" id="{7D7494F0-FDE3-1B82-1A50-89EBE577A9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rPr>
              <a:t>2024</a:t>
            </a:r>
          </a:p>
        </p:txBody>
      </p:sp>
      <p:sp>
        <p:nvSpPr>
          <p:cNvPr id="5" name="Footer Placeholder 4">
            <a:extLst>
              <a:ext uri="{FF2B5EF4-FFF2-40B4-BE49-F238E27FC236}">
                <a16:creationId xmlns:a16="http://schemas.microsoft.com/office/drawing/2014/main" id="{06E597D2-4812-EC5E-E457-1A3E63E075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enorite"/>
                <a:ea typeface="+mn-ea"/>
                <a:cs typeface="+mn-cs"/>
              </a:rPr>
              <a:t>PRESENTATION TITLE</a:t>
            </a:r>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
        <p:nvSpPr>
          <p:cNvPr id="6" name="Slide Number Placeholder 5">
            <a:extLst>
              <a:ext uri="{FF2B5EF4-FFF2-40B4-BE49-F238E27FC236}">
                <a16:creationId xmlns:a16="http://schemas.microsoft.com/office/drawing/2014/main" id="{1B28D157-46AD-2905-0969-C45673012A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2503176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DB88-62DD-4C41-977F-D59BEF14EE76}"/>
              </a:ext>
            </a:extLst>
          </p:cNvPr>
          <p:cNvSpPr>
            <a:spLocks noGrp="1"/>
          </p:cNvSpPr>
          <p:nvPr>
            <p:ph type="title"/>
          </p:nvPr>
        </p:nvSpPr>
        <p:spPr>
          <a:xfrm>
            <a:off x="838200" y="5509419"/>
            <a:ext cx="4082142" cy="585788"/>
          </a:xfrm>
        </p:spPr>
        <p:txBody>
          <a:bodyPr>
            <a:normAutofit fontScale="90000"/>
          </a:bodyPr>
          <a:lstStyle/>
          <a:p>
            <a:br>
              <a:rPr lang="en-US" sz="2200" dirty="0"/>
            </a:br>
            <a:r>
              <a:rPr lang="en-US" sz="2200" dirty="0"/>
              <a:t>2025 fundraising efforts</a:t>
            </a:r>
            <a:br>
              <a:rPr lang="en-US" dirty="0"/>
            </a:br>
            <a:endParaRPr lang="en-US" dirty="0"/>
          </a:p>
        </p:txBody>
      </p:sp>
      <p:sp>
        <p:nvSpPr>
          <p:cNvPr id="3" name="Text Placeholder 2">
            <a:extLst>
              <a:ext uri="{FF2B5EF4-FFF2-40B4-BE49-F238E27FC236}">
                <a16:creationId xmlns:a16="http://schemas.microsoft.com/office/drawing/2014/main" id="{AEF37E83-2D8B-42EF-A2C4-5D2BBDB1F05B}"/>
              </a:ext>
            </a:extLst>
          </p:cNvPr>
          <p:cNvSpPr>
            <a:spLocks noGrp="1"/>
          </p:cNvSpPr>
          <p:nvPr>
            <p:ph type="body" sz="quarter" idx="13"/>
          </p:nvPr>
        </p:nvSpPr>
        <p:spPr>
          <a:xfrm>
            <a:off x="166074" y="1507772"/>
            <a:ext cx="2141764" cy="514350"/>
          </a:xfrm>
        </p:spPr>
        <p:txBody>
          <a:bodyPr/>
          <a:lstStyle/>
          <a:p>
            <a:r>
              <a:rPr lang="en-US" dirty="0"/>
              <a:t>Q1</a:t>
            </a:r>
          </a:p>
        </p:txBody>
      </p:sp>
      <p:sp>
        <p:nvSpPr>
          <p:cNvPr id="4" name="Text Placeholder 3">
            <a:extLst>
              <a:ext uri="{FF2B5EF4-FFF2-40B4-BE49-F238E27FC236}">
                <a16:creationId xmlns:a16="http://schemas.microsoft.com/office/drawing/2014/main" id="{B0D77839-2CFD-4BC8-85DA-9EE69CCE1B20}"/>
              </a:ext>
            </a:extLst>
          </p:cNvPr>
          <p:cNvSpPr>
            <a:spLocks noGrp="1"/>
          </p:cNvSpPr>
          <p:nvPr>
            <p:ph type="body" sz="quarter" idx="14"/>
          </p:nvPr>
        </p:nvSpPr>
        <p:spPr>
          <a:xfrm>
            <a:off x="732131" y="2584097"/>
            <a:ext cx="2141764" cy="514350"/>
          </a:xfrm>
        </p:spPr>
        <p:txBody>
          <a:bodyPr/>
          <a:lstStyle/>
          <a:p>
            <a:r>
              <a:rPr lang="en-US" dirty="0"/>
              <a:t>Q4	</a:t>
            </a:r>
          </a:p>
        </p:txBody>
      </p:sp>
      <p:sp>
        <p:nvSpPr>
          <p:cNvPr id="5" name="Text Placeholder 4">
            <a:extLst>
              <a:ext uri="{FF2B5EF4-FFF2-40B4-BE49-F238E27FC236}">
                <a16:creationId xmlns:a16="http://schemas.microsoft.com/office/drawing/2014/main" id="{57E386FF-C90F-4484-A843-D4BA75FFF002}"/>
              </a:ext>
            </a:extLst>
          </p:cNvPr>
          <p:cNvSpPr>
            <a:spLocks noGrp="1"/>
          </p:cNvSpPr>
          <p:nvPr>
            <p:ph type="body" sz="quarter" idx="15"/>
          </p:nvPr>
        </p:nvSpPr>
        <p:spPr>
          <a:xfrm>
            <a:off x="1338556" y="3660422"/>
            <a:ext cx="2141764" cy="514350"/>
          </a:xfrm>
        </p:spPr>
        <p:txBody>
          <a:bodyPr/>
          <a:lstStyle/>
          <a:p>
            <a:r>
              <a:rPr lang="en-US" b="1" dirty="0"/>
              <a:t>Ongoing Efforts</a:t>
            </a:r>
          </a:p>
        </p:txBody>
      </p:sp>
      <p:sp>
        <p:nvSpPr>
          <p:cNvPr id="6" name="Text Placeholder 5">
            <a:extLst>
              <a:ext uri="{FF2B5EF4-FFF2-40B4-BE49-F238E27FC236}">
                <a16:creationId xmlns:a16="http://schemas.microsoft.com/office/drawing/2014/main" id="{F30780D1-5C1B-411C-81ED-7B9970FCBF8A}"/>
              </a:ext>
            </a:extLst>
          </p:cNvPr>
          <p:cNvSpPr>
            <a:spLocks noGrp="1"/>
          </p:cNvSpPr>
          <p:nvPr>
            <p:ph type="body" sz="quarter" idx="16"/>
          </p:nvPr>
        </p:nvSpPr>
        <p:spPr>
          <a:xfrm>
            <a:off x="1922756" y="4736748"/>
            <a:ext cx="2141764" cy="514350"/>
          </a:xfrm>
        </p:spPr>
        <p:txBody>
          <a:bodyPr>
            <a:normAutofit/>
          </a:bodyPr>
          <a:lstStyle/>
          <a:p>
            <a:r>
              <a:rPr lang="en-US" b="1" dirty="0"/>
              <a:t>Ongoing Efforts</a:t>
            </a:r>
          </a:p>
        </p:txBody>
      </p:sp>
      <p:sp>
        <p:nvSpPr>
          <p:cNvPr id="12" name="Text Placeholder 11">
            <a:extLst>
              <a:ext uri="{FF2B5EF4-FFF2-40B4-BE49-F238E27FC236}">
                <a16:creationId xmlns:a16="http://schemas.microsoft.com/office/drawing/2014/main" id="{FABE7D8B-D1CD-44C0-AD2D-2ABA67684E97}"/>
              </a:ext>
            </a:extLst>
          </p:cNvPr>
          <p:cNvSpPr>
            <a:spLocks noGrp="1"/>
          </p:cNvSpPr>
          <p:nvPr>
            <p:ph type="body" sz="quarter" idx="17"/>
          </p:nvPr>
        </p:nvSpPr>
        <p:spPr>
          <a:xfrm>
            <a:off x="4453491" y="1401053"/>
            <a:ext cx="5102680" cy="1010842"/>
          </a:xfrm>
        </p:spPr>
        <p:txBody>
          <a:bodyPr>
            <a:normAutofit fontScale="92500" lnSpcReduction="20000"/>
          </a:bodyPr>
          <a:lstStyle/>
          <a:p>
            <a:r>
              <a:rPr lang="en-US" sz="2600" b="1" dirty="0"/>
              <a:t>Superbowl Sunday. Contributions will be announced by the end of February</a:t>
            </a:r>
          </a:p>
          <a:p>
            <a:endParaRPr lang="en-US" sz="2400" b="1" dirty="0"/>
          </a:p>
        </p:txBody>
      </p:sp>
      <p:sp>
        <p:nvSpPr>
          <p:cNvPr id="13" name="Text Placeholder 12">
            <a:extLst>
              <a:ext uri="{FF2B5EF4-FFF2-40B4-BE49-F238E27FC236}">
                <a16:creationId xmlns:a16="http://schemas.microsoft.com/office/drawing/2014/main" id="{8C2F0B15-120C-423F-8EE5-F303B19D5CC5}"/>
              </a:ext>
            </a:extLst>
          </p:cNvPr>
          <p:cNvSpPr>
            <a:spLocks noGrp="1"/>
          </p:cNvSpPr>
          <p:nvPr>
            <p:ph type="body" sz="quarter" idx="18"/>
          </p:nvPr>
        </p:nvSpPr>
        <p:spPr>
          <a:xfrm>
            <a:off x="4920342" y="2411895"/>
            <a:ext cx="5102680" cy="1266663"/>
          </a:xfrm>
        </p:spPr>
        <p:txBody>
          <a:bodyPr>
            <a:noAutofit/>
          </a:bodyPr>
          <a:lstStyle/>
          <a:p>
            <a:r>
              <a:rPr lang="en-US" sz="2800" b="1" dirty="0"/>
              <a:t>156th Church Anniversary</a:t>
            </a:r>
          </a:p>
          <a:p>
            <a:endParaRPr lang="en-US" sz="2400" b="1" dirty="0"/>
          </a:p>
        </p:txBody>
      </p:sp>
      <p:sp>
        <p:nvSpPr>
          <p:cNvPr id="14" name="Text Placeholder 13">
            <a:extLst>
              <a:ext uri="{FF2B5EF4-FFF2-40B4-BE49-F238E27FC236}">
                <a16:creationId xmlns:a16="http://schemas.microsoft.com/office/drawing/2014/main" id="{300D2644-F516-41F1-A88D-93673EA209A4}"/>
              </a:ext>
            </a:extLst>
          </p:cNvPr>
          <p:cNvSpPr>
            <a:spLocks noGrp="1"/>
          </p:cNvSpPr>
          <p:nvPr>
            <p:ph type="body" sz="quarter" idx="19"/>
          </p:nvPr>
        </p:nvSpPr>
        <p:spPr>
          <a:xfrm>
            <a:off x="5526767" y="3678559"/>
            <a:ext cx="4816930" cy="685970"/>
          </a:xfrm>
        </p:spPr>
        <p:txBody>
          <a:bodyPr>
            <a:normAutofit/>
          </a:bodyPr>
          <a:lstStyle/>
          <a:p>
            <a:r>
              <a:rPr lang="en-US" sz="2800" b="1" dirty="0"/>
              <a:t>Building Fund </a:t>
            </a:r>
          </a:p>
          <a:p>
            <a:endParaRPr lang="en-US" sz="2800" b="1" dirty="0"/>
          </a:p>
        </p:txBody>
      </p:sp>
      <p:sp>
        <p:nvSpPr>
          <p:cNvPr id="15" name="Text Placeholder 14">
            <a:extLst>
              <a:ext uri="{FF2B5EF4-FFF2-40B4-BE49-F238E27FC236}">
                <a16:creationId xmlns:a16="http://schemas.microsoft.com/office/drawing/2014/main" id="{9405A1F0-98C1-4B11-8D9A-3C009ADC44D0}"/>
              </a:ext>
            </a:extLst>
          </p:cNvPr>
          <p:cNvSpPr>
            <a:spLocks noGrp="1"/>
          </p:cNvSpPr>
          <p:nvPr>
            <p:ph type="body" sz="quarter" idx="20"/>
          </p:nvPr>
        </p:nvSpPr>
        <p:spPr>
          <a:xfrm>
            <a:off x="6175280" y="4824430"/>
            <a:ext cx="5102680" cy="1010842"/>
          </a:xfrm>
        </p:spPr>
        <p:txBody>
          <a:bodyPr>
            <a:normAutofit fontScale="85000" lnSpcReduction="20000"/>
          </a:bodyPr>
          <a:lstStyle/>
          <a:p>
            <a:r>
              <a:rPr lang="en-US" sz="2800" b="1">
                <a:solidFill>
                  <a:srgbClr val="FF0000"/>
                </a:solidFill>
              </a:rPr>
              <a:t>The Finance </a:t>
            </a:r>
            <a:r>
              <a:rPr lang="en-US" sz="2800" b="1" dirty="0">
                <a:solidFill>
                  <a:srgbClr val="FF0000"/>
                </a:solidFill>
              </a:rPr>
              <a:t>C</a:t>
            </a:r>
            <a:r>
              <a:rPr lang="en-US" sz="2800" b="1">
                <a:solidFill>
                  <a:srgbClr val="FF0000"/>
                </a:solidFill>
              </a:rPr>
              <a:t>ommittee </a:t>
            </a:r>
            <a:r>
              <a:rPr lang="en-US" sz="2800" b="1" dirty="0">
                <a:solidFill>
                  <a:srgbClr val="FF0000"/>
                </a:solidFill>
              </a:rPr>
              <a:t>focus for this year is paying off the mortgage with a </a:t>
            </a:r>
            <a:r>
              <a:rPr lang="en-US" sz="2800" b="1">
                <a:solidFill>
                  <a:srgbClr val="FF0000"/>
                </a:solidFill>
              </a:rPr>
              <a:t>goal by </a:t>
            </a:r>
            <a:r>
              <a:rPr lang="en-US" sz="2800" b="1" dirty="0">
                <a:solidFill>
                  <a:srgbClr val="FF0000"/>
                </a:solidFill>
              </a:rPr>
              <a:t>2028!</a:t>
            </a:r>
          </a:p>
        </p:txBody>
      </p:sp>
      <p:sp>
        <p:nvSpPr>
          <p:cNvPr id="16" name="Date Placeholder 15">
            <a:extLst>
              <a:ext uri="{FF2B5EF4-FFF2-40B4-BE49-F238E27FC236}">
                <a16:creationId xmlns:a16="http://schemas.microsoft.com/office/drawing/2014/main" id="{24238BD7-9B10-4E64-B1B4-FDE6DD70AA60}"/>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898989"/>
                </a:solidFill>
                <a:effectLst/>
                <a:uLnTx/>
                <a:uFillTx/>
                <a:latin typeface="Tenorite"/>
                <a:ea typeface="+mn-ea"/>
                <a:cs typeface="+mn-cs"/>
              </a:rPr>
              <a:t>2025</a:t>
            </a:r>
          </a:p>
        </p:txBody>
      </p:sp>
      <p:sp>
        <p:nvSpPr>
          <p:cNvPr id="17" name="Footer Placeholder 16">
            <a:extLst>
              <a:ext uri="{FF2B5EF4-FFF2-40B4-BE49-F238E27FC236}">
                <a16:creationId xmlns:a16="http://schemas.microsoft.com/office/drawing/2014/main" id="{CD3D67B7-A821-49FC-94BE-19EDE9D319A5}"/>
              </a:ext>
            </a:extLst>
          </p:cNvPr>
          <p:cNvSpPr>
            <a:spLocks noGrp="1"/>
          </p:cNvSpPr>
          <p:nvPr>
            <p:ph type="ftr" sz="quarter" idx="11"/>
          </p:nvPr>
        </p:nvSpPr>
        <p:spPr>
          <a:xfrm>
            <a:off x="6749143" y="6356350"/>
            <a:ext cx="377598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WUMC Financial presentation</a:t>
            </a:r>
          </a:p>
        </p:txBody>
      </p:sp>
      <p:sp>
        <p:nvSpPr>
          <p:cNvPr id="18" name="Slide Number Placeholder 17">
            <a:extLst>
              <a:ext uri="{FF2B5EF4-FFF2-40B4-BE49-F238E27FC236}">
                <a16:creationId xmlns:a16="http://schemas.microsoft.com/office/drawing/2014/main" id="{C8D6D0E8-3983-4B7D-ADB2-077E17AD3BD0}"/>
              </a:ext>
            </a:extLst>
          </p:cNvPr>
          <p:cNvSpPr>
            <a:spLocks noGrp="1"/>
          </p:cNvSpPr>
          <p:nvPr>
            <p:ph type="sldNum" sz="quarter" idx="12"/>
          </p:nvPr>
        </p:nvSpPr>
        <p:spPr>
          <a:xfrm>
            <a:off x="10810874" y="6356350"/>
            <a:ext cx="5429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332104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5" y="1671639"/>
            <a:ext cx="5111750" cy="1204912"/>
          </a:xfrm>
        </p:spPr>
        <p:txBody>
          <a:bodyPr/>
          <a:lstStyle/>
          <a:p>
            <a:r>
              <a:rPr lang="en-US" dirty="0"/>
              <a:t>SUMMARY</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476875" y="3660774"/>
            <a:ext cx="5111750" cy="1525588"/>
          </a:xfrm>
        </p:spPr>
        <p:txBody>
          <a:bodyPr>
            <a:normAutofit fontScale="92500" lnSpcReduction="10000"/>
          </a:bodyPr>
          <a:lstStyle/>
          <a:p>
            <a:r>
              <a:rPr lang="en-US" sz="1800" b="1" dirty="0"/>
              <a:t>The Finance team remains committed to its efforts to focus on the elimination of Wesley’s mortgage and updating the congregation annually. All members are encouraged to inquire with any member of Finance about any questions or concerns they may have.</a:t>
            </a:r>
          </a:p>
        </p:txBody>
      </p:sp>
      <p:sp>
        <p:nvSpPr>
          <p:cNvPr id="4" name="Date Placeholder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2025</a:t>
            </a:r>
          </a:p>
        </p:txBody>
      </p:sp>
      <p:sp>
        <p:nvSpPr>
          <p:cNvPr id="5" name="Footer Placeholder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WUMC Financial Presentation</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11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1742861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pPr algn="ctr"/>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177717" y="3238103"/>
            <a:ext cx="4269053" cy="1082227"/>
          </a:xfrm>
        </p:spPr>
        <p:txBody>
          <a:bodyPr>
            <a:noAutofit/>
          </a:bodyPr>
          <a:lstStyle/>
          <a:p>
            <a:pPr algn="ctr"/>
            <a:r>
              <a:rPr lang="en-US" sz="2400" dirty="0"/>
              <a:t>FOR SUPPORTING WESLEY AND ALL THAT EACH OF YOU DO TO THE BUILDING OF ITS  KINGDOM!</a:t>
            </a:r>
          </a:p>
          <a:p>
            <a:pPr algn="ctr"/>
            <a:r>
              <a:rPr lang="en-US" sz="900" dirty="0"/>
              <a:t>Deuteronomy 14:22</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2025</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enorite"/>
                <a:ea typeface="+mn-ea"/>
                <a:cs typeface="+mn-cs"/>
              </a:rPr>
              <a:t>WUMC Financial presentation</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1969787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D934EB-FC49-7459-A1AF-09854D01301C}"/>
              </a:ext>
            </a:extLst>
          </p:cNvPr>
          <p:cNvSpPr txBox="1"/>
          <p:nvPr/>
        </p:nvSpPr>
        <p:spPr>
          <a:xfrm>
            <a:off x="2551815" y="1786270"/>
            <a:ext cx="7506586" cy="2554545"/>
          </a:xfrm>
          <a:prstGeom prst="rect">
            <a:avLst/>
          </a:prstGeom>
          <a:solidFill>
            <a:schemeClr val="bg1"/>
          </a:solidFill>
        </p:spPr>
        <p:txBody>
          <a:bodyPr wrap="square" rtlCol="0">
            <a:spAutoFit/>
          </a:bodyPr>
          <a:lstStyle/>
          <a:p>
            <a:pPr algn="ctr"/>
            <a:r>
              <a:rPr lang="en-US" sz="8000" b="1" dirty="0">
                <a:effectLst>
                  <a:outerShdw blurRad="38100" dist="38100" dir="2700000" algn="tl">
                    <a:srgbClr val="000000">
                      <a:alpha val="43137"/>
                    </a:srgbClr>
                  </a:outerShdw>
                </a:effectLst>
              </a:rPr>
              <a:t>Trustee Committee</a:t>
            </a:r>
            <a:endParaRPr lang="en-GB"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226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1B49F"/>
            </a:gs>
            <a:gs pos="0">
              <a:srgbClr val="FFFF00"/>
            </a:gs>
            <a:gs pos="1000">
              <a:srgbClr val="FFFF00"/>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8AE26-E9CC-33B3-7C53-32E08D47319C}"/>
              </a:ext>
            </a:extLst>
          </p:cNvPr>
          <p:cNvSpPr txBox="1"/>
          <p:nvPr/>
        </p:nvSpPr>
        <p:spPr>
          <a:xfrm>
            <a:off x="614546" y="1694164"/>
            <a:ext cx="11134431" cy="3785652"/>
          </a:xfrm>
          <a:prstGeom prst="rect">
            <a:avLst/>
          </a:prstGeom>
          <a:noFill/>
        </p:spPr>
        <p:txBody>
          <a:bodyPr wrap="square">
            <a:spAutoFit/>
          </a:bodyPr>
          <a:lstStyle/>
          <a:p>
            <a:pPr marL="0" marR="0">
              <a:spcBef>
                <a:spcPts val="0"/>
              </a:spcBef>
              <a:spcAft>
                <a:spcPts val="0"/>
              </a:spcAft>
            </a:pPr>
            <a:r>
              <a:rPr lang="en-US" sz="8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People:</a:t>
            </a:r>
            <a:r>
              <a:rPr lang="en-US" sz="8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the familiar and unfamiliar, God is here with us</a:t>
            </a:r>
            <a:r>
              <a:rPr lang="en-US" sz="80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sz="8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5493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0C488F-58F8-30B9-6C49-0FFAF1A6C54C}"/>
              </a:ext>
            </a:extLst>
          </p:cNvPr>
          <p:cNvSpPr txBox="1"/>
          <p:nvPr/>
        </p:nvSpPr>
        <p:spPr>
          <a:xfrm>
            <a:off x="170120" y="1474066"/>
            <a:ext cx="5443871" cy="5016758"/>
          </a:xfrm>
          <a:prstGeom prst="rect">
            <a:avLst/>
          </a:prstGeom>
          <a:noFill/>
        </p:spPr>
        <p:txBody>
          <a:bodyPr wrap="square">
            <a:spAutoFit/>
          </a:bodyPr>
          <a:lstStyle/>
          <a:p>
            <a:pPr marL="285750" indent="-285750">
              <a:buFont typeface="Wingdings" panose="05000000000000000000" pitchFamily="2" charset="2"/>
              <a:buChar char="§"/>
            </a:pPr>
            <a:endParaRPr lang="en-GB" sz="3200" dirty="0"/>
          </a:p>
          <a:p>
            <a:pPr marL="285750" indent="-285750">
              <a:buFont typeface="Wingdings" panose="05000000000000000000" pitchFamily="2" charset="2"/>
              <a:buChar char="§"/>
            </a:pPr>
            <a:r>
              <a:rPr lang="en-GB" sz="3200" b="1" dirty="0"/>
              <a:t>1. </a:t>
            </a:r>
            <a:r>
              <a:rPr lang="en-GB" sz="3200" dirty="0"/>
              <a:t>Repaired foundation (sills, bands and removed all particle board)</a:t>
            </a:r>
          </a:p>
          <a:p>
            <a:pPr marL="285750" indent="-285750">
              <a:buFont typeface="Wingdings" panose="05000000000000000000" pitchFamily="2" charset="2"/>
              <a:buChar char="§"/>
            </a:pPr>
            <a:endParaRPr lang="en-GB" sz="3200" dirty="0"/>
          </a:p>
          <a:p>
            <a:pPr marL="285750" indent="-285750">
              <a:buFont typeface="Wingdings" panose="05000000000000000000" pitchFamily="2" charset="2"/>
              <a:buChar char="§"/>
            </a:pPr>
            <a:r>
              <a:rPr lang="en-GB" sz="3200" b="1" dirty="0"/>
              <a:t>2.</a:t>
            </a:r>
            <a:r>
              <a:rPr lang="en-GB" sz="3200" dirty="0"/>
              <a:t> Installed pump to crawlspace to decrease water and moisture under parsonage</a:t>
            </a:r>
          </a:p>
          <a:p>
            <a:pPr marL="285750" indent="-285750">
              <a:buFont typeface="Wingdings" panose="05000000000000000000" pitchFamily="2" charset="2"/>
              <a:buChar char="§"/>
            </a:pPr>
            <a:endParaRPr lang="en-GB" sz="3200" dirty="0"/>
          </a:p>
        </p:txBody>
      </p:sp>
      <p:sp>
        <p:nvSpPr>
          <p:cNvPr id="4" name="TextBox 3">
            <a:extLst>
              <a:ext uri="{FF2B5EF4-FFF2-40B4-BE49-F238E27FC236}">
                <a16:creationId xmlns:a16="http://schemas.microsoft.com/office/drawing/2014/main" id="{45846A75-9A39-CF91-57E0-BEB044660FC8}"/>
              </a:ext>
            </a:extLst>
          </p:cNvPr>
          <p:cNvSpPr txBox="1"/>
          <p:nvPr/>
        </p:nvSpPr>
        <p:spPr>
          <a:xfrm>
            <a:off x="5990118" y="2058275"/>
            <a:ext cx="5833731" cy="4524315"/>
          </a:xfrm>
          <a:prstGeom prst="rect">
            <a:avLst/>
          </a:prstGeom>
          <a:noFill/>
        </p:spPr>
        <p:txBody>
          <a:bodyPr wrap="square" rtlCol="0">
            <a:spAutoFit/>
          </a:bodyPr>
          <a:lstStyle/>
          <a:p>
            <a:pPr marL="285750" indent="-285750">
              <a:buFont typeface="Arial" panose="020B0604020202020204" pitchFamily="34" charset="0"/>
              <a:buChar char="•"/>
            </a:pPr>
            <a:r>
              <a:rPr lang="en-GB" sz="3600" b="1" dirty="0"/>
              <a:t>3.</a:t>
            </a:r>
            <a:r>
              <a:rPr lang="en-GB" sz="3600" dirty="0"/>
              <a:t> Installed security cameras</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b="1" dirty="0"/>
              <a:t>4.</a:t>
            </a:r>
            <a:r>
              <a:rPr lang="en-GB" sz="3600" dirty="0"/>
              <a:t> Fully renovated both full bathrooms at parsonage</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b="1" dirty="0"/>
              <a:t>5. </a:t>
            </a:r>
            <a:r>
              <a:rPr lang="en-GB" sz="3600" dirty="0"/>
              <a:t>Trim oak trees to decrease roof damage</a:t>
            </a:r>
          </a:p>
          <a:p>
            <a:pPr marL="285750" indent="-285750">
              <a:buFont typeface="Arial" panose="020B0604020202020204" pitchFamily="34" charset="0"/>
              <a:buChar char="•"/>
            </a:pPr>
            <a:endParaRPr lang="en-GB" sz="3600" dirty="0"/>
          </a:p>
        </p:txBody>
      </p:sp>
      <p:sp>
        <p:nvSpPr>
          <p:cNvPr id="6" name="TextBox 5">
            <a:extLst>
              <a:ext uri="{FF2B5EF4-FFF2-40B4-BE49-F238E27FC236}">
                <a16:creationId xmlns:a16="http://schemas.microsoft.com/office/drawing/2014/main" id="{AEFC7F95-6636-4C6A-A381-0DDDEA2B027D}"/>
              </a:ext>
            </a:extLst>
          </p:cNvPr>
          <p:cNvSpPr txBox="1"/>
          <p:nvPr/>
        </p:nvSpPr>
        <p:spPr>
          <a:xfrm>
            <a:off x="1836775" y="367176"/>
            <a:ext cx="8306686" cy="954107"/>
          </a:xfrm>
          <a:prstGeom prst="rect">
            <a:avLst/>
          </a:prstGeom>
          <a:solidFill>
            <a:schemeClr val="accent1">
              <a:lumMod val="50000"/>
            </a:schemeClr>
          </a:solidFill>
        </p:spPr>
        <p:txBody>
          <a:bodyPr wrap="square">
            <a:spAutoFit/>
          </a:bodyPr>
          <a:lstStyle/>
          <a:p>
            <a:pPr algn="ctr"/>
            <a:r>
              <a:rPr lang="en-GB" sz="2800" b="1" dirty="0">
                <a:solidFill>
                  <a:schemeClr val="bg1"/>
                </a:solidFill>
              </a:rPr>
              <a:t>BOARD OF TRUSTEES COMPLETED THE REPAIRS AND</a:t>
            </a:r>
          </a:p>
          <a:p>
            <a:pPr algn="ctr"/>
            <a:r>
              <a:rPr lang="en-GB" sz="2800" b="1" dirty="0">
                <a:solidFill>
                  <a:schemeClr val="bg1"/>
                </a:solidFill>
              </a:rPr>
              <a:t>UPGRADE AT PARSONAGE 2023-2024</a:t>
            </a:r>
          </a:p>
        </p:txBody>
      </p:sp>
    </p:spTree>
    <p:extLst>
      <p:ext uri="{BB962C8B-B14F-4D97-AF65-F5344CB8AC3E}">
        <p14:creationId xmlns:p14="http://schemas.microsoft.com/office/powerpoint/2010/main" val="3553701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0FCB1-0299-2673-687A-DD6CD7756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39" y="217922"/>
            <a:ext cx="4671109" cy="6228145"/>
          </a:xfrm>
          <a:prstGeom prst="rect">
            <a:avLst/>
          </a:prstGeom>
        </p:spPr>
      </p:pic>
      <p:pic>
        <p:nvPicPr>
          <p:cNvPr id="8" name="Picture 7">
            <a:extLst>
              <a:ext uri="{FF2B5EF4-FFF2-40B4-BE49-F238E27FC236}">
                <a16:creationId xmlns:a16="http://schemas.microsoft.com/office/drawing/2014/main" id="{E2F53B00-2975-7774-6AAB-C0E7D17F2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366" y="249608"/>
            <a:ext cx="4623578" cy="6164771"/>
          </a:xfrm>
          <a:prstGeom prst="rect">
            <a:avLst/>
          </a:prstGeom>
        </p:spPr>
      </p:pic>
    </p:spTree>
    <p:extLst>
      <p:ext uri="{BB962C8B-B14F-4D97-AF65-F5344CB8AC3E}">
        <p14:creationId xmlns:p14="http://schemas.microsoft.com/office/powerpoint/2010/main" val="1812222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573EB2-4101-6BBA-44A5-373FD6C08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092" y="342532"/>
            <a:ext cx="4540102" cy="6053469"/>
          </a:xfrm>
          <a:prstGeom prst="rect">
            <a:avLst/>
          </a:prstGeom>
        </p:spPr>
      </p:pic>
      <p:pic>
        <p:nvPicPr>
          <p:cNvPr id="17" name="Picture 16">
            <a:extLst>
              <a:ext uri="{FF2B5EF4-FFF2-40B4-BE49-F238E27FC236}">
                <a16:creationId xmlns:a16="http://schemas.microsoft.com/office/drawing/2014/main" id="{8E06375D-1B12-DFF6-98B7-10B2733F2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59" y="342532"/>
            <a:ext cx="4540103" cy="6053470"/>
          </a:xfrm>
          <a:prstGeom prst="rect">
            <a:avLst/>
          </a:prstGeom>
        </p:spPr>
      </p:pic>
    </p:spTree>
    <p:extLst>
      <p:ext uri="{BB962C8B-B14F-4D97-AF65-F5344CB8AC3E}">
        <p14:creationId xmlns:p14="http://schemas.microsoft.com/office/powerpoint/2010/main" val="1740935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467156-0DF9-1EA2-EED7-C0C347A99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54" y="443633"/>
            <a:ext cx="4478051" cy="5970734"/>
          </a:xfrm>
          <a:prstGeom prst="rect">
            <a:avLst/>
          </a:prstGeom>
        </p:spPr>
      </p:pic>
      <p:pic>
        <p:nvPicPr>
          <p:cNvPr id="3" name="Picture 2">
            <a:extLst>
              <a:ext uri="{FF2B5EF4-FFF2-40B4-BE49-F238E27FC236}">
                <a16:creationId xmlns:a16="http://schemas.microsoft.com/office/drawing/2014/main" id="{22334993-ECBE-3350-CCC6-B80E8F76D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641" y="497379"/>
            <a:ext cx="4307698" cy="5743599"/>
          </a:xfrm>
          <a:prstGeom prst="rect">
            <a:avLst/>
          </a:prstGeom>
        </p:spPr>
      </p:pic>
    </p:spTree>
    <p:extLst>
      <p:ext uri="{BB962C8B-B14F-4D97-AF65-F5344CB8AC3E}">
        <p14:creationId xmlns:p14="http://schemas.microsoft.com/office/powerpoint/2010/main" val="3190459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248746-9D8B-C37B-257C-340D6C819596}"/>
              </a:ext>
            </a:extLst>
          </p:cNvPr>
          <p:cNvSpPr txBox="1"/>
          <p:nvPr/>
        </p:nvSpPr>
        <p:spPr>
          <a:xfrm>
            <a:off x="648586" y="305068"/>
            <a:ext cx="10696354" cy="6247864"/>
          </a:xfrm>
          <a:prstGeom prst="rect">
            <a:avLst/>
          </a:prstGeom>
          <a:noFill/>
        </p:spPr>
        <p:txBody>
          <a:bodyPr wrap="square">
            <a:spAutoFit/>
          </a:bodyPr>
          <a:lstStyle/>
          <a:p>
            <a:r>
              <a:rPr lang="en-GB" sz="4000" b="1" dirty="0">
                <a:solidFill>
                  <a:srgbClr val="FFFF00"/>
                </a:solidFill>
              </a:rPr>
              <a:t>1. </a:t>
            </a:r>
            <a:r>
              <a:rPr lang="en-GB" sz="4000" dirty="0">
                <a:solidFill>
                  <a:srgbClr val="FFFF00"/>
                </a:solidFill>
              </a:rPr>
              <a:t>Repaired longstanding leak in Board Room</a:t>
            </a:r>
            <a:br>
              <a:rPr lang="en-GB" sz="4000" dirty="0">
                <a:solidFill>
                  <a:srgbClr val="FFFF00"/>
                </a:solidFill>
              </a:rPr>
            </a:br>
            <a:r>
              <a:rPr lang="en-GB" sz="4000" dirty="0">
                <a:solidFill>
                  <a:srgbClr val="FFFF00"/>
                </a:solidFill>
              </a:rPr>
              <a:t>     which includes:</a:t>
            </a:r>
          </a:p>
          <a:p>
            <a:pPr marL="285750" indent="-285750">
              <a:buFont typeface="Arial" panose="020B0604020202020204" pitchFamily="34" charset="0"/>
              <a:buChar char="•"/>
            </a:pPr>
            <a:r>
              <a:rPr lang="en-GB" sz="4000" dirty="0">
                <a:solidFill>
                  <a:srgbClr val="FFFF00"/>
                </a:solidFill>
              </a:rPr>
              <a:t>a. Repairing roof</a:t>
            </a:r>
          </a:p>
          <a:p>
            <a:pPr marL="285750" indent="-285750">
              <a:buFont typeface="Arial" panose="020B0604020202020204" pitchFamily="34" charset="0"/>
              <a:buChar char="•"/>
            </a:pPr>
            <a:r>
              <a:rPr lang="en-GB" sz="4000" dirty="0">
                <a:solidFill>
                  <a:srgbClr val="FFFF00"/>
                </a:solidFill>
              </a:rPr>
              <a:t>b. Removing and replacing sheetrock, light</a:t>
            </a:r>
          </a:p>
          <a:p>
            <a:r>
              <a:rPr lang="en-GB" sz="4000" dirty="0">
                <a:solidFill>
                  <a:srgbClr val="FFFF00"/>
                </a:solidFill>
              </a:rPr>
              <a:t>       fixtures, painting, etc</a:t>
            </a:r>
          </a:p>
          <a:p>
            <a:pPr marL="285750" indent="-285750">
              <a:buFont typeface="Arial" panose="020B0604020202020204" pitchFamily="34" charset="0"/>
              <a:buChar char="•"/>
            </a:pPr>
            <a:r>
              <a:rPr lang="en-GB" sz="4000" dirty="0">
                <a:solidFill>
                  <a:srgbClr val="FFFF00"/>
                </a:solidFill>
              </a:rPr>
              <a:t>c. Replaced HVAC System</a:t>
            </a:r>
          </a:p>
          <a:p>
            <a:pPr marL="285750" indent="-285750">
              <a:buFont typeface="Arial" panose="020B0604020202020204" pitchFamily="34" charset="0"/>
              <a:buChar char="•"/>
            </a:pPr>
            <a:r>
              <a:rPr lang="en-GB" sz="4000" dirty="0">
                <a:solidFill>
                  <a:srgbClr val="FFFF00"/>
                </a:solidFill>
              </a:rPr>
              <a:t>d. Replaced flooring</a:t>
            </a:r>
          </a:p>
          <a:p>
            <a:pPr marL="285750" indent="-285750">
              <a:buFont typeface="Arial" panose="020B0604020202020204" pitchFamily="34" charset="0"/>
              <a:buChar char="•"/>
            </a:pPr>
            <a:r>
              <a:rPr lang="en-GB" sz="4000" dirty="0">
                <a:solidFill>
                  <a:srgbClr val="FFFF00"/>
                </a:solidFill>
              </a:rPr>
              <a:t>e. Repaired windows</a:t>
            </a:r>
          </a:p>
          <a:p>
            <a:r>
              <a:rPr lang="en-GB" sz="4000" b="1" dirty="0">
                <a:solidFill>
                  <a:srgbClr val="FFFF00"/>
                </a:solidFill>
              </a:rPr>
              <a:t>2. </a:t>
            </a:r>
            <a:r>
              <a:rPr lang="en-GB" sz="4000" dirty="0">
                <a:solidFill>
                  <a:srgbClr val="FFFF00"/>
                </a:solidFill>
              </a:rPr>
              <a:t>Repaired Foyer</a:t>
            </a:r>
          </a:p>
          <a:p>
            <a:r>
              <a:rPr lang="en-GB" sz="4000" b="1" dirty="0">
                <a:solidFill>
                  <a:srgbClr val="FFFF00"/>
                </a:solidFill>
              </a:rPr>
              <a:t>3.</a:t>
            </a:r>
            <a:r>
              <a:rPr lang="en-GB" sz="4000" dirty="0">
                <a:solidFill>
                  <a:srgbClr val="FFFF00"/>
                </a:solidFill>
              </a:rPr>
              <a:t> Repaired storage room</a:t>
            </a:r>
          </a:p>
        </p:txBody>
      </p:sp>
    </p:spTree>
    <p:extLst>
      <p:ext uri="{BB962C8B-B14F-4D97-AF65-F5344CB8AC3E}">
        <p14:creationId xmlns:p14="http://schemas.microsoft.com/office/powerpoint/2010/main" val="1278935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C2638-68D6-0186-32D9-A5B79ECA7ACF}"/>
              </a:ext>
            </a:extLst>
          </p:cNvPr>
          <p:cNvSpPr txBox="1"/>
          <p:nvPr/>
        </p:nvSpPr>
        <p:spPr>
          <a:xfrm>
            <a:off x="466061" y="829341"/>
            <a:ext cx="11472530" cy="4613571"/>
          </a:xfrm>
          <a:prstGeom prst="rect">
            <a:avLst/>
          </a:prstGeom>
          <a:noFill/>
        </p:spPr>
        <p:txBody>
          <a:bodyPr wrap="square">
            <a:spAutoFit/>
          </a:bodyPr>
          <a:lstStyle/>
          <a:p>
            <a:pPr>
              <a:lnSpc>
                <a:spcPct val="150000"/>
              </a:lnSpc>
            </a:pPr>
            <a:r>
              <a:rPr lang="en-GB" sz="4000" b="1" dirty="0">
                <a:solidFill>
                  <a:srgbClr val="FFFF00"/>
                </a:solidFill>
              </a:rPr>
              <a:t>4.</a:t>
            </a:r>
            <a:r>
              <a:rPr lang="en-GB" sz="4000" dirty="0">
                <a:solidFill>
                  <a:srgbClr val="FFFF00"/>
                </a:solidFill>
              </a:rPr>
              <a:t> Painted foyer and hallway</a:t>
            </a:r>
          </a:p>
          <a:p>
            <a:pPr>
              <a:lnSpc>
                <a:spcPct val="150000"/>
              </a:lnSpc>
            </a:pPr>
            <a:r>
              <a:rPr lang="en-GB" sz="4000" b="1" dirty="0">
                <a:solidFill>
                  <a:srgbClr val="FFFF00"/>
                </a:solidFill>
              </a:rPr>
              <a:t>5.</a:t>
            </a:r>
            <a:r>
              <a:rPr lang="en-GB" sz="4000" dirty="0">
                <a:solidFill>
                  <a:srgbClr val="FFFF00"/>
                </a:solidFill>
              </a:rPr>
              <a:t> Repaired HVAC system in office and pastor’s office</a:t>
            </a:r>
          </a:p>
          <a:p>
            <a:pPr>
              <a:lnSpc>
                <a:spcPct val="150000"/>
              </a:lnSpc>
            </a:pPr>
            <a:r>
              <a:rPr lang="en-GB" sz="4000" b="1" dirty="0">
                <a:solidFill>
                  <a:srgbClr val="FFFF00"/>
                </a:solidFill>
              </a:rPr>
              <a:t>6.</a:t>
            </a:r>
            <a:r>
              <a:rPr lang="en-GB" sz="4000" dirty="0">
                <a:solidFill>
                  <a:srgbClr val="FFFF00"/>
                </a:solidFill>
              </a:rPr>
              <a:t> Replaced HVAC system in Classroom</a:t>
            </a:r>
          </a:p>
          <a:p>
            <a:pPr>
              <a:lnSpc>
                <a:spcPct val="150000"/>
              </a:lnSpc>
            </a:pPr>
            <a:r>
              <a:rPr lang="en-GB" sz="4000" b="1" dirty="0">
                <a:solidFill>
                  <a:srgbClr val="FFFF00"/>
                </a:solidFill>
              </a:rPr>
              <a:t>7.</a:t>
            </a:r>
            <a:r>
              <a:rPr lang="en-GB" sz="4000" dirty="0">
                <a:solidFill>
                  <a:srgbClr val="FFFF00"/>
                </a:solidFill>
              </a:rPr>
              <a:t> Purchased Mini IPAD and headset</a:t>
            </a:r>
          </a:p>
          <a:p>
            <a:pPr>
              <a:lnSpc>
                <a:spcPct val="150000"/>
              </a:lnSpc>
            </a:pPr>
            <a:r>
              <a:rPr lang="en-GB" sz="4000" b="1" dirty="0">
                <a:solidFill>
                  <a:srgbClr val="FFFF00"/>
                </a:solidFill>
              </a:rPr>
              <a:t>8.</a:t>
            </a:r>
            <a:r>
              <a:rPr lang="en-GB" sz="4000" dirty="0">
                <a:solidFill>
                  <a:srgbClr val="FFFF00"/>
                </a:solidFill>
              </a:rPr>
              <a:t> Removed and replaced fencing around HVAC</a:t>
            </a:r>
          </a:p>
        </p:txBody>
      </p:sp>
    </p:spTree>
    <p:extLst>
      <p:ext uri="{BB962C8B-B14F-4D97-AF65-F5344CB8AC3E}">
        <p14:creationId xmlns:p14="http://schemas.microsoft.com/office/powerpoint/2010/main" val="1416069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857DE4-6D8A-9251-D44B-79C0AF8290E6}"/>
              </a:ext>
            </a:extLst>
          </p:cNvPr>
          <p:cNvSpPr txBox="1"/>
          <p:nvPr/>
        </p:nvSpPr>
        <p:spPr>
          <a:xfrm>
            <a:off x="723014" y="1020725"/>
            <a:ext cx="11259879" cy="4401205"/>
          </a:xfrm>
          <a:prstGeom prst="rect">
            <a:avLst/>
          </a:prstGeom>
          <a:noFill/>
        </p:spPr>
        <p:txBody>
          <a:bodyPr wrap="square">
            <a:spAutoFit/>
          </a:bodyPr>
          <a:lstStyle/>
          <a:p>
            <a:r>
              <a:rPr lang="en-GB" sz="4000" dirty="0">
                <a:solidFill>
                  <a:srgbClr val="FFFF00"/>
                </a:solidFill>
              </a:rPr>
              <a:t>ONGOING AND UPCOMING PROPOSED REPAIRS and UPGRADES TO FELLOWSHIP HALL AND GROUNDS</a:t>
            </a:r>
          </a:p>
          <a:p>
            <a:endParaRPr lang="en-GB" sz="4000" dirty="0">
              <a:solidFill>
                <a:srgbClr val="FFFF00"/>
              </a:solidFill>
            </a:endParaRPr>
          </a:p>
          <a:p>
            <a:r>
              <a:rPr lang="en-GB" sz="4000" b="1" dirty="0">
                <a:solidFill>
                  <a:srgbClr val="FFFF00"/>
                </a:solidFill>
              </a:rPr>
              <a:t>1.</a:t>
            </a:r>
            <a:r>
              <a:rPr lang="en-GB" sz="4000" dirty="0">
                <a:solidFill>
                  <a:srgbClr val="FFFF00"/>
                </a:solidFill>
              </a:rPr>
              <a:t> Paint outside of entire Fellowship Hall</a:t>
            </a:r>
          </a:p>
          <a:p>
            <a:endParaRPr lang="en-GB" sz="4000" dirty="0">
              <a:solidFill>
                <a:srgbClr val="FFFF00"/>
              </a:solidFill>
            </a:endParaRPr>
          </a:p>
          <a:p>
            <a:r>
              <a:rPr lang="en-GB" sz="4000" b="1" dirty="0">
                <a:solidFill>
                  <a:srgbClr val="FFFF00"/>
                </a:solidFill>
              </a:rPr>
              <a:t>2. </a:t>
            </a:r>
            <a:r>
              <a:rPr lang="en-GB" sz="4000" dirty="0">
                <a:solidFill>
                  <a:srgbClr val="FFFF00"/>
                </a:solidFill>
              </a:rPr>
              <a:t>Replace fencing around kitchen</a:t>
            </a:r>
          </a:p>
          <a:p>
            <a:endParaRPr lang="en-GB" sz="4000" dirty="0">
              <a:solidFill>
                <a:srgbClr val="FFFF00"/>
              </a:solidFill>
            </a:endParaRPr>
          </a:p>
        </p:txBody>
      </p:sp>
    </p:spTree>
    <p:extLst>
      <p:ext uri="{BB962C8B-B14F-4D97-AF65-F5344CB8AC3E}">
        <p14:creationId xmlns:p14="http://schemas.microsoft.com/office/powerpoint/2010/main" val="2920518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379006-DB2B-181B-03AD-1F21B63CA430}"/>
              </a:ext>
            </a:extLst>
          </p:cNvPr>
          <p:cNvSpPr txBox="1"/>
          <p:nvPr/>
        </p:nvSpPr>
        <p:spPr>
          <a:xfrm>
            <a:off x="721242" y="1536174"/>
            <a:ext cx="10749516" cy="3785652"/>
          </a:xfrm>
          <a:prstGeom prst="rect">
            <a:avLst/>
          </a:prstGeom>
          <a:noFill/>
        </p:spPr>
        <p:txBody>
          <a:bodyPr wrap="square">
            <a:spAutoFit/>
          </a:bodyPr>
          <a:lstStyle/>
          <a:p>
            <a:r>
              <a:rPr lang="en-GB" sz="4000" b="1" dirty="0">
                <a:solidFill>
                  <a:srgbClr val="FFFF00"/>
                </a:solidFill>
              </a:rPr>
              <a:t>3.</a:t>
            </a:r>
            <a:r>
              <a:rPr lang="en-GB" sz="4000" dirty="0">
                <a:solidFill>
                  <a:srgbClr val="FFFF00"/>
                </a:solidFill>
              </a:rPr>
              <a:t> Continue to upgrade and replace Audio Visual</a:t>
            </a:r>
            <a:br>
              <a:rPr lang="en-GB" sz="4000" dirty="0">
                <a:solidFill>
                  <a:srgbClr val="FFFF00"/>
                </a:solidFill>
              </a:rPr>
            </a:br>
            <a:r>
              <a:rPr lang="en-GB" sz="4000" dirty="0">
                <a:solidFill>
                  <a:srgbClr val="FFFF00"/>
                </a:solidFill>
              </a:rPr>
              <a:t>equipment</a:t>
            </a:r>
          </a:p>
          <a:p>
            <a:endParaRPr lang="en-GB" sz="4000" dirty="0">
              <a:solidFill>
                <a:srgbClr val="FFFF00"/>
              </a:solidFill>
            </a:endParaRPr>
          </a:p>
          <a:p>
            <a:r>
              <a:rPr lang="en-GB" sz="4000" b="1" dirty="0">
                <a:solidFill>
                  <a:srgbClr val="FFFF00"/>
                </a:solidFill>
              </a:rPr>
              <a:t>4.</a:t>
            </a:r>
            <a:r>
              <a:rPr lang="en-GB" sz="4000" dirty="0">
                <a:solidFill>
                  <a:srgbClr val="FFFF00"/>
                </a:solidFill>
              </a:rPr>
              <a:t> Construct a covering for Bus</a:t>
            </a:r>
          </a:p>
          <a:p>
            <a:endParaRPr lang="en-GB" sz="4000" dirty="0">
              <a:solidFill>
                <a:srgbClr val="FFFF00"/>
              </a:solidFill>
            </a:endParaRPr>
          </a:p>
          <a:p>
            <a:r>
              <a:rPr lang="en-GB" sz="4000" b="1" dirty="0">
                <a:solidFill>
                  <a:srgbClr val="FFFF00"/>
                </a:solidFill>
              </a:rPr>
              <a:t>5.</a:t>
            </a:r>
            <a:r>
              <a:rPr lang="en-GB" sz="4000" dirty="0">
                <a:solidFill>
                  <a:srgbClr val="FFFF00"/>
                </a:solidFill>
              </a:rPr>
              <a:t> Continue working on barriers around graveyard</a:t>
            </a:r>
          </a:p>
        </p:txBody>
      </p:sp>
    </p:spTree>
    <p:extLst>
      <p:ext uri="{BB962C8B-B14F-4D97-AF65-F5344CB8AC3E}">
        <p14:creationId xmlns:p14="http://schemas.microsoft.com/office/powerpoint/2010/main" val="278668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1B49F"/>
            </a:gs>
            <a:gs pos="0">
              <a:srgbClr val="FFFF00"/>
            </a:gs>
            <a:gs pos="1000">
              <a:srgbClr val="FFFF00"/>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3F2468-814F-1059-4581-0FF3B389AD9F}"/>
              </a:ext>
            </a:extLst>
          </p:cNvPr>
          <p:cNvSpPr txBox="1"/>
          <p:nvPr/>
        </p:nvSpPr>
        <p:spPr>
          <a:xfrm>
            <a:off x="371053" y="790397"/>
            <a:ext cx="11449893" cy="5632311"/>
          </a:xfrm>
          <a:prstGeom prst="rect">
            <a:avLst/>
          </a:prstGeom>
          <a:noFill/>
        </p:spPr>
        <p:txBody>
          <a:bodyPr wrap="square">
            <a:spAutoFit/>
          </a:bodyPr>
          <a:lstStyle/>
          <a:p>
            <a:pPr marL="0" marR="0">
              <a:spcBef>
                <a:spcPts val="0"/>
              </a:spcBef>
              <a:spcAft>
                <a:spcPts val="0"/>
              </a:spcAft>
            </a:pPr>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LEADER:</a:t>
            </a:r>
            <a:r>
              <a:rPr lang="en-US" sz="6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Take a moment to look around. Whom do you notice? Who isn’t here that you expected to see? Whether this community feels brand new or familiar to you, God is here.</a:t>
            </a:r>
            <a:endParaRPr lang="en-US"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126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1B49F"/>
            </a:gs>
            <a:gs pos="0">
              <a:srgbClr val="FFFF00"/>
            </a:gs>
            <a:gs pos="1000">
              <a:srgbClr val="FFFF00"/>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F4D960-4080-B2DD-E774-6C3EABA2F579}"/>
              </a:ext>
            </a:extLst>
          </p:cNvPr>
          <p:cNvSpPr txBox="1"/>
          <p:nvPr/>
        </p:nvSpPr>
        <p:spPr>
          <a:xfrm>
            <a:off x="507519" y="1201794"/>
            <a:ext cx="11176961" cy="3785652"/>
          </a:xfrm>
          <a:prstGeom prst="rect">
            <a:avLst/>
          </a:prstGeom>
          <a:noFill/>
        </p:spPr>
        <p:txBody>
          <a:bodyPr wrap="square">
            <a:spAutoFit/>
          </a:bodyPr>
          <a:lstStyle/>
          <a:p>
            <a:pPr marL="0" marR="0">
              <a:spcBef>
                <a:spcPts val="0"/>
              </a:spcBef>
              <a:spcAft>
                <a:spcPts val="0"/>
              </a:spcAft>
            </a:pPr>
            <a:r>
              <a:rPr lang="en-US" sz="8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People:</a:t>
            </a:r>
            <a:r>
              <a:rPr lang="en-US" sz="8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the familiar and unfamiliar, God is here with us.</a:t>
            </a:r>
            <a:endParaRPr lang="en-US" sz="8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817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1B49F"/>
            </a:gs>
            <a:gs pos="0">
              <a:srgbClr val="FFFF00"/>
            </a:gs>
            <a:gs pos="1000">
              <a:srgbClr val="FFFF00"/>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CFA9E9-8053-A0AC-D2E9-A09BE4E5A0EC}"/>
              </a:ext>
            </a:extLst>
          </p:cNvPr>
          <p:cNvSpPr txBox="1"/>
          <p:nvPr/>
        </p:nvSpPr>
        <p:spPr>
          <a:xfrm>
            <a:off x="372139" y="843677"/>
            <a:ext cx="11692300" cy="5170646"/>
          </a:xfrm>
          <a:prstGeom prst="rect">
            <a:avLst/>
          </a:prstGeom>
          <a:noFill/>
        </p:spPr>
        <p:txBody>
          <a:bodyPr wrap="square">
            <a:spAutoFit/>
          </a:bodyPr>
          <a:lstStyle/>
          <a:p>
            <a:pPr marL="0" marR="0">
              <a:spcBef>
                <a:spcPts val="0"/>
              </a:spcBef>
              <a:spcAft>
                <a:spcPts val="0"/>
              </a:spcAft>
            </a:pPr>
            <a:r>
              <a:rPr lang="en-US" sz="6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Leader: </a:t>
            </a:r>
            <a:r>
              <a:rPr lang="en-US" sz="6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Take a deep breath. We share this air, this space, this worship home together. In our breathing and worshiping in the time and place, God is here.</a:t>
            </a:r>
            <a:endParaRPr lang="en-US" sz="6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65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1B49F"/>
            </a:gs>
            <a:gs pos="0">
              <a:srgbClr val="FFFF00"/>
            </a:gs>
            <a:gs pos="1000">
              <a:srgbClr val="FFFF00"/>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5680DC-C705-477A-0EA5-7290B70C83E3}"/>
              </a:ext>
            </a:extLst>
          </p:cNvPr>
          <p:cNvSpPr txBox="1"/>
          <p:nvPr/>
        </p:nvSpPr>
        <p:spPr>
          <a:xfrm>
            <a:off x="887625" y="1536174"/>
            <a:ext cx="10416749" cy="3785652"/>
          </a:xfrm>
          <a:prstGeom prst="rect">
            <a:avLst/>
          </a:prstGeom>
          <a:noFill/>
        </p:spPr>
        <p:txBody>
          <a:bodyPr wrap="square">
            <a:spAutoFit/>
          </a:bodyPr>
          <a:lstStyle/>
          <a:p>
            <a:pPr marL="0" marR="0">
              <a:spcBef>
                <a:spcPts val="0"/>
              </a:spcBef>
              <a:spcAft>
                <a:spcPts val="0"/>
              </a:spcAft>
            </a:pPr>
            <a:r>
              <a:rPr lang="en-US" sz="8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People:</a:t>
            </a:r>
            <a:r>
              <a:rPr lang="en-US" sz="8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the familiar and unfamiliar, God is here with us.</a:t>
            </a:r>
            <a:endParaRPr lang="en-US" sz="8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46407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1_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docProps/app.xml><?xml version="1.0" encoding="utf-8"?>
<Properties xmlns="http://schemas.openxmlformats.org/officeDocument/2006/extended-properties" xmlns:vt="http://schemas.openxmlformats.org/officeDocument/2006/docPropsVTypes">
  <Template/>
  <TotalTime>7445</TotalTime>
  <Words>1151</Words>
  <Application>Microsoft Office PowerPoint</Application>
  <PresentationFormat>Widescreen</PresentationFormat>
  <Paragraphs>200</Paragraphs>
  <Slides>57</Slides>
  <Notes>0</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57</vt:i4>
      </vt:variant>
    </vt:vector>
  </HeadingPairs>
  <TitlesOfParts>
    <vt:vector size="77" baseType="lpstr">
      <vt:lpstr>Adobe Devanagari</vt:lpstr>
      <vt:lpstr>Aharoni</vt:lpstr>
      <vt:lpstr>Arial</vt:lpstr>
      <vt:lpstr>Arial Narrow</vt:lpstr>
      <vt:lpstr>Arial Rounded MT Bold</vt:lpstr>
      <vt:lpstr>Bookman Old Style</vt:lpstr>
      <vt:lpstr>Bradley Hand ITC</vt:lpstr>
      <vt:lpstr>Brush Script MT</vt:lpstr>
      <vt:lpstr>Calibri</vt:lpstr>
      <vt:lpstr>Calibri Light</vt:lpstr>
      <vt:lpstr>Calisto MT</vt:lpstr>
      <vt:lpstr>Constantia</vt:lpstr>
      <vt:lpstr>Edwardian Script ITC</vt:lpstr>
      <vt:lpstr>Tenorite</vt:lpstr>
      <vt:lpstr>Times New Roman</vt:lpstr>
      <vt:lpstr>Wingdings</vt:lpstr>
      <vt:lpstr>Wingdings 2</vt:lpstr>
      <vt:lpstr>Office Theme</vt:lpstr>
      <vt:lpstr>Slate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“My Hope is Built” #368 </vt:lpstr>
      <vt:lpstr>PowerPoint Presentation</vt:lpstr>
      <vt:lpstr>Response</vt:lpstr>
      <vt:lpstr>Affirmation  of  Faith “The Apostles’ Creed”</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The Offering  (It’s Giving Time)  “Praise God, from whom all blessings flow; praise him, all creatures here below; praise him above, ye heavenly host; praise Father Son, and Holy Ghost, Amen”</vt:lpstr>
      <vt:lpstr>PowerPoint Presentation</vt:lpstr>
      <vt:lpstr>Parish Notices/Recognition of Visitors</vt:lpstr>
      <vt:lpstr>WE Listen for God’s Word</vt:lpstr>
      <vt:lpstr>PowerPoint Presentation</vt:lpstr>
      <vt:lpstr>Selection  Wesley’s Ensemble</vt:lpstr>
      <vt:lpstr>PowerPoint Presentation</vt:lpstr>
      <vt:lpstr>PowerPoint Presentation</vt:lpstr>
      <vt:lpstr>PowerPoint Presentation</vt:lpstr>
      <vt:lpstr>PowerPoint Presentation</vt:lpstr>
      <vt:lpstr>PowerPoint Presentation</vt:lpstr>
      <vt:lpstr>PowerPoint Presentation</vt:lpstr>
      <vt:lpstr>WUMC Financial Presentation</vt:lpstr>
      <vt:lpstr>AGENDA</vt:lpstr>
      <vt:lpstr>INTRODUCTION</vt:lpstr>
      <vt:lpstr>PRIMARY GOALS</vt:lpstr>
      <vt:lpstr>a minimum of 7,500 weekly and 30K monthly is needed to support NORMAL operating COSTS</vt:lpstr>
      <vt:lpstr> Annual church INCOME &amp; expenses</vt:lpstr>
      <vt:lpstr>Noteworthy for 2024!!</vt:lpstr>
      <vt:lpstr>2024 EXPENSES</vt:lpstr>
      <vt:lpstr>2024 accomplishments</vt:lpstr>
      <vt:lpstr> 2025 fundraising efforts </vt:lpstr>
      <vt:lpstr>SUMMARY</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105</cp:revision>
  <dcterms:created xsi:type="dcterms:W3CDTF">2019-07-05T15:08:03Z</dcterms:created>
  <dcterms:modified xsi:type="dcterms:W3CDTF">2025-01-18T03:55:18Z</dcterms:modified>
</cp:coreProperties>
</file>